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8"/>
  </p:notesMasterIdLst>
  <p:handoutMasterIdLst>
    <p:handoutMasterId r:id="rId19"/>
  </p:handoutMasterIdLst>
  <p:sldIdLst>
    <p:sldId id="473" r:id="rId2"/>
    <p:sldId id="477" r:id="rId3"/>
    <p:sldId id="478" r:id="rId4"/>
    <p:sldId id="479" r:id="rId5"/>
    <p:sldId id="501" r:id="rId6"/>
    <p:sldId id="486" r:id="rId7"/>
    <p:sldId id="487" r:id="rId8"/>
    <p:sldId id="488" r:id="rId9"/>
    <p:sldId id="489" r:id="rId10"/>
    <p:sldId id="490" r:id="rId11"/>
    <p:sldId id="491" r:id="rId12"/>
    <p:sldId id="492" r:id="rId13"/>
    <p:sldId id="493" r:id="rId14"/>
    <p:sldId id="494" r:id="rId15"/>
    <p:sldId id="495" r:id="rId16"/>
    <p:sldId id="496" r:id="rId17"/>
  </p:sldIdLst>
  <p:sldSz cx="9144000" cy="6858000" type="screen4x3"/>
  <p:notesSz cx="7315200" cy="96012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293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21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notesViewPr>
    <p:cSldViewPr snapToGrid="0">
      <p:cViewPr varScale="1">
        <p:scale>
          <a:sx n="78" d="100"/>
          <a:sy n="78" d="100"/>
        </p:scale>
        <p:origin x="3246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8FBA4BED-99BE-5426-B6E5-8B4F2D978DE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8"/>
          </a:xfrm>
          <a:prstGeom prst="rect">
            <a:avLst/>
          </a:prstGeom>
        </p:spPr>
        <p:txBody>
          <a:bodyPr vert="horz" lIns="96657" tIns="48329" rIns="96657" bIns="48329" rtlCol="0"/>
          <a:lstStyle>
            <a:lvl1pPr algn="l">
              <a:defRPr sz="1200"/>
            </a:lvl1pPr>
          </a:lstStyle>
          <a:p>
            <a:endParaRPr lang="en-US" sz="1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550F0CE-F4E1-E95F-DC70-FB9D895A7E4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4143587" y="0"/>
            <a:ext cx="3169920" cy="481728"/>
          </a:xfrm>
          <a:prstGeom prst="rect">
            <a:avLst/>
          </a:prstGeom>
        </p:spPr>
        <p:txBody>
          <a:bodyPr vert="horz" lIns="96657" tIns="48329" rIns="96657" bIns="48329" rtlCol="0"/>
          <a:lstStyle>
            <a:lvl1pPr algn="r">
              <a:defRPr sz="12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8/28/2022 am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93A8E0E-095D-CF6A-3D01-EFC0F50B335E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119475"/>
            <a:ext cx="3169920" cy="481727"/>
          </a:xfrm>
          <a:prstGeom prst="rect">
            <a:avLst/>
          </a:prstGeom>
        </p:spPr>
        <p:txBody>
          <a:bodyPr vert="horz" lIns="96657" tIns="48329" rIns="96657" bIns="48329" rtlCol="0" anchor="b"/>
          <a:lstStyle>
            <a:lvl1pPr algn="l">
              <a:defRPr sz="12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Micky Galloway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D1CC8D2-0FE8-0854-D1BC-D3017B4AC7E2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4143587" y="9119475"/>
            <a:ext cx="3169920" cy="481727"/>
          </a:xfrm>
          <a:prstGeom prst="rect">
            <a:avLst/>
          </a:prstGeom>
        </p:spPr>
        <p:txBody>
          <a:bodyPr vert="horz" lIns="96657" tIns="48329" rIns="96657" bIns="48329" rtlCol="0" anchor="b"/>
          <a:lstStyle>
            <a:lvl1pPr algn="r">
              <a:defRPr sz="1200"/>
            </a:lvl1pPr>
          </a:lstStyle>
          <a:p>
            <a:fld id="{FB8392BA-78E4-4DE1-A27E-172C009464A2}" type="slidenum"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‹#›</a:t>
            </a:fld>
            <a:endParaRPr lang="en-US" sz="1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1385779"/>
      </p:ext>
    </p:extLst>
  </p:cSld>
  <p:clrMap bg1="lt1" tx1="dk1" bg2="lt2" tx2="dk2" accent1="accent1" accent2="accent2" accent3="accent3" accent4="accent4" accent5="accent5" accent6="accent6" hlink="hlink" folHlink="folHlink"/>
  <p:hf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8"/>
          </a:xfrm>
          <a:prstGeom prst="rect">
            <a:avLst/>
          </a:prstGeom>
        </p:spPr>
        <p:txBody>
          <a:bodyPr vert="horz" lIns="96657" tIns="48329" rIns="96657" bIns="4832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1728"/>
          </a:xfrm>
          <a:prstGeom prst="rect">
            <a:avLst/>
          </a:prstGeom>
        </p:spPr>
        <p:txBody>
          <a:bodyPr vert="horz" lIns="96657" tIns="48329" rIns="96657" bIns="48329" rtlCol="0"/>
          <a:lstStyle>
            <a:lvl1pPr algn="r">
              <a:defRPr sz="1200"/>
            </a:lvl1pPr>
          </a:lstStyle>
          <a:p>
            <a:r>
              <a:rPr lang="en-US"/>
              <a:t>8/28/2022 am</a:t>
            </a: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97013" y="1200150"/>
            <a:ext cx="4321175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57" tIns="48329" rIns="96657" bIns="4832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1" y="4620577"/>
            <a:ext cx="5852160" cy="3780472"/>
          </a:xfrm>
          <a:prstGeom prst="rect">
            <a:avLst/>
          </a:prstGeom>
        </p:spPr>
        <p:txBody>
          <a:bodyPr vert="horz" lIns="96657" tIns="48329" rIns="96657" bIns="4832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5"/>
            <a:ext cx="3169920" cy="481727"/>
          </a:xfrm>
          <a:prstGeom prst="rect">
            <a:avLst/>
          </a:prstGeom>
        </p:spPr>
        <p:txBody>
          <a:bodyPr vert="horz" lIns="96657" tIns="48329" rIns="96657" bIns="48329" rtlCol="0" anchor="b"/>
          <a:lstStyle>
            <a:lvl1pPr algn="l">
              <a:defRPr sz="1200"/>
            </a:lvl1pPr>
          </a:lstStyle>
          <a:p>
            <a:r>
              <a:rPr lang="en-US"/>
              <a:t>Micky Galloway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5"/>
            <a:ext cx="3169920" cy="481727"/>
          </a:xfrm>
          <a:prstGeom prst="rect">
            <a:avLst/>
          </a:prstGeom>
        </p:spPr>
        <p:txBody>
          <a:bodyPr vert="horz" lIns="96657" tIns="48329" rIns="96657" bIns="48329" rtlCol="0" anchor="b"/>
          <a:lstStyle>
            <a:lvl1pPr algn="r">
              <a:defRPr sz="1200"/>
            </a:lvl1pPr>
          </a:lstStyle>
          <a:p>
            <a:fld id="{62C621AE-3BAF-41CD-8D66-F7B850A66A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1369819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-3222625" y="304800"/>
            <a:ext cx="11909425" cy="4724400"/>
            <a:chOff x="-2030" y="192"/>
            <a:chExt cx="7502" cy="2976"/>
          </a:xfrm>
        </p:grpSpPr>
        <p:sp>
          <p:nvSpPr>
            <p:cNvPr id="9219" name="Line 3"/>
            <p:cNvSpPr>
              <a:spLocks noChangeShapeType="1"/>
            </p:cNvSpPr>
            <p:nvPr/>
          </p:nvSpPr>
          <p:spPr bwMode="auto">
            <a:xfrm>
              <a:off x="912" y="1584"/>
              <a:ext cx="456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800">
                <a:solidFill>
                  <a:srgbClr val="000000"/>
                </a:solidFill>
              </a:endParaRPr>
            </a:p>
          </p:txBody>
        </p:sp>
        <p:sp>
          <p:nvSpPr>
            <p:cNvPr id="9220" name="AutoShape 4"/>
            <p:cNvSpPr>
              <a:spLocks noChangeArrowheads="1"/>
            </p:cNvSpPr>
            <p:nvPr/>
          </p:nvSpPr>
          <p:spPr bwMode="auto">
            <a:xfrm>
              <a:off x="-1584" y="864"/>
              <a:ext cx="2304" cy="2304"/>
            </a:xfrm>
            <a:custGeom>
              <a:avLst/>
              <a:gdLst>
                <a:gd name="G0" fmla="+- 12083 0 0"/>
                <a:gd name="G1" fmla="+- -32000 0 0"/>
                <a:gd name="G2" fmla="+- 32000 0 0"/>
                <a:gd name="T0" fmla="*/ 32000 32000  1"/>
                <a:gd name="T1" fmla="*/ G0 G0  1"/>
                <a:gd name="T2" fmla="+- 0 T0 T1"/>
                <a:gd name="T3" fmla="sqrt T2"/>
                <a:gd name="G3" fmla="*/ 32000 T3 32000"/>
                <a:gd name="T4" fmla="*/ 32000 32000  1"/>
                <a:gd name="T5" fmla="*/ G1 G1  1"/>
                <a:gd name="T6" fmla="+- 0 T4 T5"/>
                <a:gd name="T7" fmla="sqrt T6"/>
                <a:gd name="G4" fmla="*/ 32000 T7 32000"/>
                <a:gd name="T8" fmla="*/ 32000 32000  1"/>
                <a:gd name="T9" fmla="*/ G2 G2  1"/>
                <a:gd name="T10" fmla="+- 0 T8 T9"/>
                <a:gd name="T11" fmla="sqrt T10"/>
                <a:gd name="G5" fmla="*/ 32000 T11 32000"/>
                <a:gd name="G6" fmla="+- 0 0 G3"/>
                <a:gd name="G7" fmla="+- 0 0 G4"/>
                <a:gd name="G8" fmla="+- 0 0 G5"/>
                <a:gd name="G9" fmla="+- 0 G4 G0"/>
                <a:gd name="G10" fmla="?: G9 G4 G0"/>
                <a:gd name="G11" fmla="?: G9 G1 G6"/>
                <a:gd name="G12" fmla="+- 0 G5 G0"/>
                <a:gd name="G13" fmla="?: G12 G5 G0"/>
                <a:gd name="G14" fmla="?: G12 G2 G3"/>
                <a:gd name="G15" fmla="+- G11 0 1"/>
                <a:gd name="G16" fmla="+- G14 1 0"/>
                <a:gd name="G17" fmla="+- 0 G14 G3"/>
                <a:gd name="G18" fmla="?: G17 G8 G13"/>
                <a:gd name="G19" fmla="?: G17 G0 G13"/>
                <a:gd name="G20" fmla="?: G17 G3 G16"/>
                <a:gd name="G21" fmla="+- 0 G6 G11"/>
                <a:gd name="G22" fmla="?: G21 G7 G10"/>
                <a:gd name="G23" fmla="?: G21 G0 G10"/>
                <a:gd name="G24" fmla="?: G21 G6 G15"/>
                <a:gd name="G25" fmla="min G10 G13"/>
                <a:gd name="G26" fmla="max G8 G7"/>
                <a:gd name="G27" fmla="max G26 G0"/>
                <a:gd name="T12" fmla="+- 0 G27 -32000"/>
                <a:gd name="T13" fmla="*/ T12 w 64000"/>
                <a:gd name="T14" fmla="+- 0 G11 -32000"/>
                <a:gd name="T15" fmla="*/ G11 h 64000"/>
                <a:gd name="T16" fmla="+- 0 G25 -32000"/>
                <a:gd name="T17" fmla="*/ T16 w 64000"/>
                <a:gd name="T18" fmla="+- 0 G14 -32000"/>
                <a:gd name="T19" fmla="*/ G14 h 64000"/>
              </a:gdLst>
              <a:ahLst/>
              <a:cxnLst>
                <a:cxn ang="0">
                  <a:pos x="44083" y="2368"/>
                </a:cxn>
                <a:cxn ang="0">
                  <a:pos x="64000" y="32000"/>
                </a:cxn>
                <a:cxn ang="0">
                  <a:pos x="44083" y="61631"/>
                </a:cxn>
                <a:cxn ang="0">
                  <a:pos x="44083" y="61631"/>
                </a:cxn>
                <a:cxn ang="0">
                  <a:pos x="44082" y="61631"/>
                </a:cxn>
                <a:cxn ang="0">
                  <a:pos x="44083" y="61632"/>
                </a:cxn>
                <a:cxn ang="0">
                  <a:pos x="44083" y="2368"/>
                </a:cxn>
                <a:cxn ang="0">
                  <a:pos x="44082" y="2368"/>
                </a:cxn>
                <a:cxn ang="0">
                  <a:pos x="44083" y="2368"/>
                </a:cxn>
              </a:cxnLst>
              <a:rect l="T13" t="T15" r="T17" b="T19"/>
              <a:pathLst>
                <a:path w="64000" h="64000">
                  <a:moveTo>
                    <a:pt x="44083" y="2368"/>
                  </a:moveTo>
                  <a:cubicBezTo>
                    <a:pt x="56127" y="7280"/>
                    <a:pt x="64000" y="18993"/>
                    <a:pt x="64000" y="32000"/>
                  </a:cubicBezTo>
                  <a:cubicBezTo>
                    <a:pt x="64000" y="45006"/>
                    <a:pt x="56127" y="56719"/>
                    <a:pt x="44083" y="61631"/>
                  </a:cubicBezTo>
                  <a:cubicBezTo>
                    <a:pt x="44082" y="61631"/>
                    <a:pt x="44082" y="61631"/>
                    <a:pt x="44082" y="61631"/>
                  </a:cubicBezTo>
                  <a:lnTo>
                    <a:pt x="44083" y="61632"/>
                  </a:lnTo>
                  <a:lnTo>
                    <a:pt x="44083" y="2368"/>
                  </a:lnTo>
                  <a:lnTo>
                    <a:pt x="44082" y="2368"/>
                  </a:lnTo>
                  <a:cubicBezTo>
                    <a:pt x="44082" y="2368"/>
                    <a:pt x="44082" y="2368"/>
                    <a:pt x="44083" y="2368"/>
                  </a:cubicBezTo>
                  <a:close/>
                </a:path>
              </a:pathLst>
            </a:cu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9221" name="AutoShape 5"/>
            <p:cNvSpPr>
              <a:spLocks noChangeArrowheads="1"/>
            </p:cNvSpPr>
            <p:nvPr/>
          </p:nvSpPr>
          <p:spPr bwMode="auto">
            <a:xfrm>
              <a:off x="-2030" y="192"/>
              <a:ext cx="2544" cy="2544"/>
            </a:xfrm>
            <a:custGeom>
              <a:avLst/>
              <a:gdLst>
                <a:gd name="G0" fmla="+- 18994 0 0"/>
                <a:gd name="G1" fmla="+- -30013 0 0"/>
                <a:gd name="G2" fmla="+- 32000 0 0"/>
                <a:gd name="T0" fmla="*/ 32000 32000  1"/>
                <a:gd name="T1" fmla="*/ G0 G0  1"/>
                <a:gd name="T2" fmla="+- 0 T0 T1"/>
                <a:gd name="T3" fmla="sqrt T2"/>
                <a:gd name="G3" fmla="*/ 32000 T3 32000"/>
                <a:gd name="T4" fmla="*/ 32000 32000  1"/>
                <a:gd name="T5" fmla="*/ G1 G1  1"/>
                <a:gd name="T6" fmla="+- 0 T4 T5"/>
                <a:gd name="T7" fmla="sqrt T6"/>
                <a:gd name="G4" fmla="*/ 32000 T7 32000"/>
                <a:gd name="T8" fmla="*/ 32000 32000  1"/>
                <a:gd name="T9" fmla="*/ G2 G2  1"/>
                <a:gd name="T10" fmla="+- 0 T8 T9"/>
                <a:gd name="T11" fmla="sqrt T10"/>
                <a:gd name="G5" fmla="*/ 32000 T11 32000"/>
                <a:gd name="G6" fmla="+- 0 0 G3"/>
                <a:gd name="G7" fmla="+- 0 0 G4"/>
                <a:gd name="G8" fmla="+- 0 0 G5"/>
                <a:gd name="G9" fmla="+- 0 G4 G0"/>
                <a:gd name="G10" fmla="?: G9 G4 G0"/>
                <a:gd name="G11" fmla="?: G9 G1 G6"/>
                <a:gd name="G12" fmla="+- 0 G5 G0"/>
                <a:gd name="G13" fmla="?: G12 G5 G0"/>
                <a:gd name="G14" fmla="?: G12 G2 G3"/>
                <a:gd name="G15" fmla="+- G11 0 1"/>
                <a:gd name="G16" fmla="+- G14 1 0"/>
                <a:gd name="G17" fmla="+- 0 G14 G3"/>
                <a:gd name="G18" fmla="?: G17 G8 G13"/>
                <a:gd name="G19" fmla="?: G17 G0 G13"/>
                <a:gd name="G20" fmla="?: G17 G3 G16"/>
                <a:gd name="G21" fmla="+- 0 G6 G11"/>
                <a:gd name="G22" fmla="?: G21 G7 G10"/>
                <a:gd name="G23" fmla="?: G21 G0 G10"/>
                <a:gd name="G24" fmla="?: G21 G6 G15"/>
                <a:gd name="G25" fmla="min G10 G13"/>
                <a:gd name="G26" fmla="max G8 G7"/>
                <a:gd name="G27" fmla="max G26 G0"/>
                <a:gd name="T12" fmla="+- 0 G27 -32000"/>
                <a:gd name="T13" fmla="*/ T12 w 64000"/>
                <a:gd name="T14" fmla="+- 0 G11 -32000"/>
                <a:gd name="T15" fmla="*/ G11 h 64000"/>
                <a:gd name="T16" fmla="+- 0 G25 -32000"/>
                <a:gd name="T17" fmla="*/ T16 w 64000"/>
                <a:gd name="T18" fmla="+- 0 G14 -32000"/>
                <a:gd name="T19" fmla="*/ G14 h 64000"/>
              </a:gdLst>
              <a:ahLst/>
              <a:cxnLst>
                <a:cxn ang="0">
                  <a:pos x="50994" y="6246"/>
                </a:cxn>
                <a:cxn ang="0">
                  <a:pos x="64000" y="32000"/>
                </a:cxn>
                <a:cxn ang="0">
                  <a:pos x="50994" y="57753"/>
                </a:cxn>
                <a:cxn ang="0">
                  <a:pos x="50994" y="57753"/>
                </a:cxn>
                <a:cxn ang="0">
                  <a:pos x="50993" y="57753"/>
                </a:cxn>
                <a:cxn ang="0">
                  <a:pos x="50994" y="57754"/>
                </a:cxn>
                <a:cxn ang="0">
                  <a:pos x="50994" y="6246"/>
                </a:cxn>
                <a:cxn ang="0">
                  <a:pos x="50993" y="6246"/>
                </a:cxn>
                <a:cxn ang="0">
                  <a:pos x="50994" y="6246"/>
                </a:cxn>
              </a:cxnLst>
              <a:rect l="T13" t="T15" r="T17" b="T19"/>
              <a:pathLst>
                <a:path w="64000" h="64000">
                  <a:moveTo>
                    <a:pt x="50994" y="6246"/>
                  </a:moveTo>
                  <a:cubicBezTo>
                    <a:pt x="59172" y="12279"/>
                    <a:pt x="64000" y="21837"/>
                    <a:pt x="64000" y="32000"/>
                  </a:cubicBezTo>
                  <a:cubicBezTo>
                    <a:pt x="64000" y="42162"/>
                    <a:pt x="59172" y="51720"/>
                    <a:pt x="50994" y="57753"/>
                  </a:cubicBezTo>
                  <a:cubicBezTo>
                    <a:pt x="50993" y="57753"/>
                    <a:pt x="50993" y="57753"/>
                    <a:pt x="50993" y="57753"/>
                  </a:cubicBezTo>
                  <a:lnTo>
                    <a:pt x="50994" y="57754"/>
                  </a:lnTo>
                  <a:lnTo>
                    <a:pt x="50994" y="6246"/>
                  </a:lnTo>
                  <a:lnTo>
                    <a:pt x="50993" y="6246"/>
                  </a:lnTo>
                  <a:cubicBezTo>
                    <a:pt x="50993" y="6246"/>
                    <a:pt x="50993" y="6246"/>
                    <a:pt x="50994" y="6246"/>
                  </a:cubicBezTo>
                  <a:close/>
                </a:path>
              </a:pathLst>
            </a:custGeom>
            <a:solidFill>
              <a:schemeClr val="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800">
                <a:solidFill>
                  <a:srgbClr val="000000"/>
                </a:solidFill>
                <a:latin typeface="Arial" charset="0"/>
              </a:endParaRPr>
            </a:p>
          </p:txBody>
        </p:sp>
      </p:grpSp>
      <p:sp>
        <p:nvSpPr>
          <p:cNvPr id="9222" name="Rectangle 6"/>
          <p:cNvSpPr>
            <a:spLocks noGrp="1" noChangeArrowheads="1"/>
          </p:cNvSpPr>
          <p:nvPr>
            <p:ph type="ctrTitle"/>
          </p:nvPr>
        </p:nvSpPr>
        <p:spPr>
          <a:xfrm>
            <a:off x="1443038" y="985840"/>
            <a:ext cx="7239000" cy="1444625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1443038" y="3427413"/>
            <a:ext cx="72390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9224" name="Rectangle 8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5" name="Rectangle 9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6" name="Rectangle 10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C47D3D-4098-4745-A054-F940E4855CB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35367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CB1B76-6860-4018-A6E8-E7DC94A8DD4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28233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6413" y="301625"/>
            <a:ext cx="1827212" cy="564038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0013" y="301625"/>
            <a:ext cx="5334000" cy="564038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EB8A4F-FABF-4945-96C8-22DA399E272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24274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88C7AA-CD25-49BE-84A1-EA5BE6521AA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81773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707860-8C0F-4167-8018-35D6EB990E9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12290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0014" y="1827213"/>
            <a:ext cx="3579812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02225" y="1827213"/>
            <a:ext cx="35814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DF2BCE-8DC0-49A6-878D-9776D6AE201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02225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0A9633-2B70-42BF-BF72-626A5EF89D9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433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58A799-E8D3-4FAF-942E-79E78342030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48249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72FBAD-B3BC-44A0-B3EA-1BABFD29FCD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24694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DB2508-2A68-4BF4-A537-3F1CA5DFD5F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31813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3BE8B4-D0F8-4899-B7A9-5285ADAAC25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94820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-3238500" y="0"/>
            <a:ext cx="11925300" cy="3810000"/>
            <a:chOff x="-2040" y="0"/>
            <a:chExt cx="7512" cy="2400"/>
          </a:xfrm>
        </p:grpSpPr>
        <p:sp>
          <p:nvSpPr>
            <p:cNvPr id="8195" name="AutoShape 3"/>
            <p:cNvSpPr>
              <a:spLocks noChangeArrowheads="1"/>
            </p:cNvSpPr>
            <p:nvPr/>
          </p:nvSpPr>
          <p:spPr bwMode="auto">
            <a:xfrm>
              <a:off x="-2040" y="432"/>
              <a:ext cx="2592" cy="1968"/>
            </a:xfrm>
            <a:custGeom>
              <a:avLst/>
              <a:gdLst>
                <a:gd name="G0" fmla="+- 18296 0 0"/>
                <a:gd name="G1" fmla="+- -30880 0 0"/>
                <a:gd name="G2" fmla="+- 31512 0 0"/>
                <a:gd name="T0" fmla="*/ 32000 32000  1"/>
                <a:gd name="T1" fmla="*/ G0 G0  1"/>
                <a:gd name="T2" fmla="+- 0 T0 T1"/>
                <a:gd name="T3" fmla="sqrt T2"/>
                <a:gd name="G3" fmla="*/ 32000 T3 32000"/>
                <a:gd name="T4" fmla="*/ 32000 32000  1"/>
                <a:gd name="T5" fmla="*/ G1 G1  1"/>
                <a:gd name="T6" fmla="+- 0 T4 T5"/>
                <a:gd name="T7" fmla="sqrt T6"/>
                <a:gd name="G4" fmla="*/ 32000 T7 32000"/>
                <a:gd name="T8" fmla="*/ 32000 32000  1"/>
                <a:gd name="T9" fmla="*/ G2 G2  1"/>
                <a:gd name="T10" fmla="+- 0 T8 T9"/>
                <a:gd name="T11" fmla="sqrt T10"/>
                <a:gd name="G5" fmla="*/ 32000 T11 32000"/>
                <a:gd name="G6" fmla="+- 0 0 G3"/>
                <a:gd name="G7" fmla="+- 0 0 G4"/>
                <a:gd name="G8" fmla="+- 0 0 G5"/>
                <a:gd name="G9" fmla="+- 0 G4 G0"/>
                <a:gd name="G10" fmla="?: G9 G4 G0"/>
                <a:gd name="G11" fmla="?: G9 G1 G6"/>
                <a:gd name="G12" fmla="+- 0 G5 G0"/>
                <a:gd name="G13" fmla="?: G12 G5 G0"/>
                <a:gd name="G14" fmla="?: G12 G2 G3"/>
                <a:gd name="G15" fmla="+- G11 0 1"/>
                <a:gd name="G16" fmla="+- G14 1 0"/>
                <a:gd name="G17" fmla="+- 0 G14 G3"/>
                <a:gd name="G18" fmla="?: G17 G8 G13"/>
                <a:gd name="G19" fmla="?: G17 G0 G13"/>
                <a:gd name="G20" fmla="?: G17 G3 G16"/>
                <a:gd name="G21" fmla="+- 0 G6 G11"/>
                <a:gd name="G22" fmla="?: G21 G7 G10"/>
                <a:gd name="G23" fmla="?: G21 G0 G10"/>
                <a:gd name="G24" fmla="?: G21 G6 G15"/>
                <a:gd name="G25" fmla="min G10 G13"/>
                <a:gd name="G26" fmla="max G8 G7"/>
                <a:gd name="G27" fmla="max G26 G0"/>
                <a:gd name="T12" fmla="+- 0 G27 -32000"/>
                <a:gd name="T13" fmla="*/ T12 w 64000"/>
                <a:gd name="T14" fmla="+- 0 G11 -32000"/>
                <a:gd name="T15" fmla="*/ G11 h 64000"/>
                <a:gd name="T16" fmla="+- 0 G25 -32000"/>
                <a:gd name="T17" fmla="*/ T16 w 64000"/>
                <a:gd name="T18" fmla="+- 0 G14 -32000"/>
                <a:gd name="T19" fmla="*/ G14 h 64000"/>
              </a:gdLst>
              <a:ahLst/>
              <a:cxnLst>
                <a:cxn ang="0">
                  <a:pos x="50296" y="5746"/>
                </a:cxn>
                <a:cxn ang="0">
                  <a:pos x="64000" y="32000"/>
                </a:cxn>
                <a:cxn ang="0">
                  <a:pos x="50296" y="58253"/>
                </a:cxn>
                <a:cxn ang="0">
                  <a:pos x="50296" y="58253"/>
                </a:cxn>
                <a:cxn ang="0">
                  <a:pos x="50295" y="58253"/>
                </a:cxn>
                <a:cxn ang="0">
                  <a:pos x="50296" y="58254"/>
                </a:cxn>
                <a:cxn ang="0">
                  <a:pos x="50296" y="5746"/>
                </a:cxn>
                <a:cxn ang="0">
                  <a:pos x="50295" y="5746"/>
                </a:cxn>
                <a:cxn ang="0">
                  <a:pos x="50296" y="5746"/>
                </a:cxn>
              </a:cxnLst>
              <a:rect l="T13" t="T15" r="T17" b="T19"/>
              <a:pathLst>
                <a:path w="64000" h="64000">
                  <a:moveTo>
                    <a:pt x="50296" y="5746"/>
                  </a:moveTo>
                  <a:cubicBezTo>
                    <a:pt x="58882" y="11730"/>
                    <a:pt x="64000" y="21534"/>
                    <a:pt x="64000" y="32000"/>
                  </a:cubicBezTo>
                  <a:cubicBezTo>
                    <a:pt x="64000" y="42465"/>
                    <a:pt x="58882" y="52269"/>
                    <a:pt x="50296" y="58253"/>
                  </a:cubicBezTo>
                  <a:cubicBezTo>
                    <a:pt x="50296" y="58253"/>
                    <a:pt x="50296" y="58253"/>
                    <a:pt x="50295" y="58253"/>
                  </a:cubicBezTo>
                  <a:lnTo>
                    <a:pt x="50296" y="58254"/>
                  </a:lnTo>
                  <a:lnTo>
                    <a:pt x="50296" y="5746"/>
                  </a:lnTo>
                  <a:lnTo>
                    <a:pt x="50295" y="5746"/>
                  </a:lnTo>
                  <a:cubicBezTo>
                    <a:pt x="50296" y="5746"/>
                    <a:pt x="50296" y="5746"/>
                    <a:pt x="50296" y="5746"/>
                  </a:cubicBezTo>
                  <a:close/>
                </a:path>
              </a:pathLst>
            </a:cu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8196" name="AutoShape 4"/>
            <p:cNvSpPr>
              <a:spLocks noChangeArrowheads="1"/>
            </p:cNvSpPr>
            <p:nvPr/>
          </p:nvSpPr>
          <p:spPr bwMode="auto">
            <a:xfrm>
              <a:off x="-1528" y="0"/>
              <a:ext cx="1949" cy="1987"/>
            </a:xfrm>
            <a:custGeom>
              <a:avLst/>
              <a:gdLst>
                <a:gd name="G0" fmla="+- 18077 0 0"/>
                <a:gd name="G1" fmla="+- -30880 0 0"/>
                <a:gd name="G2" fmla="+- 32000 0 0"/>
                <a:gd name="T0" fmla="*/ 32000 32000  1"/>
                <a:gd name="T1" fmla="*/ G0 G0  1"/>
                <a:gd name="T2" fmla="+- 0 T0 T1"/>
                <a:gd name="T3" fmla="sqrt T2"/>
                <a:gd name="G3" fmla="*/ 32000 T3 32000"/>
                <a:gd name="T4" fmla="*/ 32000 32000  1"/>
                <a:gd name="T5" fmla="*/ G1 G1  1"/>
                <a:gd name="T6" fmla="+- 0 T4 T5"/>
                <a:gd name="T7" fmla="sqrt T6"/>
                <a:gd name="G4" fmla="*/ 32000 T7 32000"/>
                <a:gd name="T8" fmla="*/ 32000 32000  1"/>
                <a:gd name="T9" fmla="*/ G2 G2  1"/>
                <a:gd name="T10" fmla="+- 0 T8 T9"/>
                <a:gd name="T11" fmla="sqrt T10"/>
                <a:gd name="G5" fmla="*/ 32000 T11 32000"/>
                <a:gd name="G6" fmla="+- 0 0 G3"/>
                <a:gd name="G7" fmla="+- 0 0 G4"/>
                <a:gd name="G8" fmla="+- 0 0 G5"/>
                <a:gd name="G9" fmla="+- 0 G4 G0"/>
                <a:gd name="G10" fmla="?: G9 G4 G0"/>
                <a:gd name="G11" fmla="?: G9 G1 G6"/>
                <a:gd name="G12" fmla="+- 0 G5 G0"/>
                <a:gd name="G13" fmla="?: G12 G5 G0"/>
                <a:gd name="G14" fmla="?: G12 G2 G3"/>
                <a:gd name="G15" fmla="+- G11 0 1"/>
                <a:gd name="G16" fmla="+- G14 1 0"/>
                <a:gd name="G17" fmla="+- 0 G14 G3"/>
                <a:gd name="G18" fmla="?: G17 G8 G13"/>
                <a:gd name="G19" fmla="?: G17 G0 G13"/>
                <a:gd name="G20" fmla="?: G17 G3 G16"/>
                <a:gd name="G21" fmla="+- 0 G6 G11"/>
                <a:gd name="G22" fmla="?: G21 G7 G10"/>
                <a:gd name="G23" fmla="?: G21 G0 G10"/>
                <a:gd name="G24" fmla="?: G21 G6 G15"/>
                <a:gd name="G25" fmla="min G10 G13"/>
                <a:gd name="G26" fmla="max G8 G7"/>
                <a:gd name="G27" fmla="max G26 G0"/>
                <a:gd name="T12" fmla="+- 0 G27 -32000"/>
                <a:gd name="T13" fmla="*/ T12 w 64000"/>
                <a:gd name="T14" fmla="+- 0 G11 -32000"/>
                <a:gd name="T15" fmla="*/ G11 h 64000"/>
                <a:gd name="T16" fmla="+- 0 G25 -32000"/>
                <a:gd name="T17" fmla="*/ T16 w 64000"/>
                <a:gd name="T18" fmla="+- 0 G14 -32000"/>
                <a:gd name="T19" fmla="*/ G14 h 64000"/>
              </a:gdLst>
              <a:ahLst/>
              <a:cxnLst>
                <a:cxn ang="0">
                  <a:pos x="50077" y="5595"/>
                </a:cxn>
                <a:cxn ang="0">
                  <a:pos x="64000" y="32000"/>
                </a:cxn>
                <a:cxn ang="0">
                  <a:pos x="50077" y="58404"/>
                </a:cxn>
                <a:cxn ang="0">
                  <a:pos x="50077" y="58404"/>
                </a:cxn>
                <a:cxn ang="0">
                  <a:pos x="50076" y="58404"/>
                </a:cxn>
                <a:cxn ang="0">
                  <a:pos x="50077" y="58405"/>
                </a:cxn>
                <a:cxn ang="0">
                  <a:pos x="50077" y="5595"/>
                </a:cxn>
                <a:cxn ang="0">
                  <a:pos x="50076" y="5595"/>
                </a:cxn>
                <a:cxn ang="0">
                  <a:pos x="50077" y="5595"/>
                </a:cxn>
              </a:cxnLst>
              <a:rect l="T13" t="T15" r="T17" b="T19"/>
              <a:pathLst>
                <a:path w="64000" h="64000">
                  <a:moveTo>
                    <a:pt x="50077" y="5595"/>
                  </a:moveTo>
                  <a:cubicBezTo>
                    <a:pt x="58790" y="11560"/>
                    <a:pt x="64000" y="21440"/>
                    <a:pt x="64000" y="32000"/>
                  </a:cubicBezTo>
                  <a:cubicBezTo>
                    <a:pt x="64000" y="42559"/>
                    <a:pt x="58790" y="52439"/>
                    <a:pt x="50077" y="58404"/>
                  </a:cubicBezTo>
                  <a:cubicBezTo>
                    <a:pt x="50077" y="58404"/>
                    <a:pt x="50077" y="58404"/>
                    <a:pt x="50076" y="58404"/>
                  </a:cubicBezTo>
                  <a:lnTo>
                    <a:pt x="50077" y="58405"/>
                  </a:lnTo>
                  <a:lnTo>
                    <a:pt x="50077" y="5595"/>
                  </a:lnTo>
                  <a:lnTo>
                    <a:pt x="50076" y="5595"/>
                  </a:lnTo>
                  <a:cubicBezTo>
                    <a:pt x="50077" y="5595"/>
                    <a:pt x="50077" y="5595"/>
                    <a:pt x="50077" y="5595"/>
                  </a:cubicBezTo>
                  <a:close/>
                </a:path>
              </a:pathLst>
            </a:custGeom>
            <a:solidFill>
              <a:schemeClr val="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80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8197" name="Line 5"/>
            <p:cNvSpPr>
              <a:spLocks noChangeShapeType="1"/>
            </p:cNvSpPr>
            <p:nvPr/>
          </p:nvSpPr>
          <p:spPr bwMode="auto">
            <a:xfrm>
              <a:off x="864" y="960"/>
              <a:ext cx="460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800">
                <a:solidFill>
                  <a:srgbClr val="000000"/>
                </a:solidFill>
              </a:endParaRPr>
            </a:p>
          </p:txBody>
        </p:sp>
      </p:grpSp>
      <p:sp>
        <p:nvSpPr>
          <p:cNvPr id="8198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370014" y="301625"/>
            <a:ext cx="7313612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1370014" y="1827213"/>
            <a:ext cx="7313612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200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201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202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499BCA4E-3AAD-4CD7-AE98-EEE19BCD8BB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38299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¡"/>
        <a:defRPr sz="29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25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65000"/>
        <a:buFont typeface="Wingdings" pitchFamily="2" charset="2"/>
        <a:buChar char="¡"/>
        <a:defRPr sz="22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19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952500" y="2430840"/>
            <a:ext cx="7239000" cy="1569660"/>
          </a:xfr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b="1" dirty="0">
                <a:solidFill>
                  <a:schemeClr val="tx1"/>
                </a:solidFill>
              </a:rPr>
              <a:t>The New Testament Church</a:t>
            </a:r>
            <a:br>
              <a:rPr lang="en-US" sz="2400" b="1" dirty="0">
                <a:solidFill>
                  <a:schemeClr val="tx1"/>
                </a:solidFill>
              </a:rPr>
            </a:br>
            <a:r>
              <a:rPr lang="en-US" sz="2400" b="1" dirty="0">
                <a:solidFill>
                  <a:schemeClr val="tx1"/>
                </a:solidFill>
              </a:rPr>
              <a:t>(Part 4)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sz="3600" dirty="0">
                <a:latin typeface="+mj-lt"/>
              </a:rPr>
              <a:t>Matthew 16:13-18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01661" y="433626"/>
            <a:ext cx="8578392" cy="861774"/>
          </a:xfrm>
          <a:noFill/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n-US" sz="5000" b="1" dirty="0">
                <a:solidFill>
                  <a:schemeClr val="tx1"/>
                </a:solidFill>
              </a:rPr>
              <a:t>The Lord’s Church Is Not …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idx="1"/>
          </p:nvPr>
        </p:nvSpPr>
        <p:spPr>
          <a:xfrm>
            <a:off x="541259" y="1752600"/>
            <a:ext cx="8458200" cy="2813078"/>
          </a:xfrm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sz="2600" dirty="0"/>
              <a:t>A Political Force. </a:t>
            </a:r>
            <a:r>
              <a:rPr lang="en-US" sz="2600" dirty="0">
                <a:solidFill>
                  <a:srgbClr val="0070C0"/>
                </a:solidFill>
              </a:rPr>
              <a:t>John 18:33-38</a:t>
            </a:r>
          </a:p>
          <a:p>
            <a:pPr eaLnBrk="1" hangingPunct="1">
              <a:defRPr/>
            </a:pPr>
            <a:r>
              <a:rPr lang="en-US" sz="2600" dirty="0"/>
              <a:t>A Business Organization. </a:t>
            </a:r>
            <a:r>
              <a:rPr lang="en-US" sz="2600" dirty="0">
                <a:solidFill>
                  <a:srgbClr val="0070C0"/>
                </a:solidFill>
              </a:rPr>
              <a:t>1 Corinthians 16:1-2;</a:t>
            </a:r>
            <a:br>
              <a:rPr lang="en-US" sz="2600" dirty="0">
                <a:solidFill>
                  <a:srgbClr val="0070C0"/>
                </a:solidFill>
              </a:rPr>
            </a:br>
            <a:r>
              <a:rPr lang="en-US" sz="2600" dirty="0">
                <a:solidFill>
                  <a:srgbClr val="0070C0"/>
                </a:solidFill>
              </a:rPr>
              <a:t>2 Corinthians 9:7</a:t>
            </a:r>
          </a:p>
          <a:p>
            <a:pPr eaLnBrk="1" hangingPunct="1">
              <a:defRPr/>
            </a:pPr>
            <a:r>
              <a:rPr lang="en-US" sz="2600" dirty="0"/>
              <a:t>A Secular School. </a:t>
            </a:r>
            <a:r>
              <a:rPr lang="en-US" sz="2600" dirty="0">
                <a:solidFill>
                  <a:srgbClr val="0070C0"/>
                </a:solidFill>
              </a:rPr>
              <a:t>1 Corinthians 1:20-21</a:t>
            </a:r>
          </a:p>
          <a:p>
            <a:pPr eaLnBrk="1" hangingPunct="1">
              <a:defRPr/>
            </a:pPr>
            <a:r>
              <a:rPr lang="en-US" sz="2600" dirty="0"/>
              <a:t>A Social Center. </a:t>
            </a:r>
            <a:r>
              <a:rPr lang="en-US" sz="2600" dirty="0">
                <a:solidFill>
                  <a:srgbClr val="0070C0"/>
                </a:solidFill>
              </a:rPr>
              <a:t>Romans 14:17; </a:t>
            </a:r>
            <a:br>
              <a:rPr lang="en-US" sz="2600" dirty="0">
                <a:solidFill>
                  <a:srgbClr val="0070C0"/>
                </a:solidFill>
              </a:rPr>
            </a:br>
            <a:r>
              <a:rPr lang="en-US" sz="2600" dirty="0">
                <a:solidFill>
                  <a:srgbClr val="0070C0"/>
                </a:solidFill>
              </a:rPr>
              <a:t>1 Corinthians 11:22-34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2159"/>
            <a:ext cx="7772400" cy="769441"/>
          </a:xfrm>
          <a:noFill/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US" sz="4400" b="1" dirty="0">
                <a:solidFill>
                  <a:schemeClr val="tx1"/>
                </a:solidFill>
              </a:rPr>
              <a:t>The New Testament Church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>
          <a:xfrm>
            <a:off x="559324" y="1676400"/>
            <a:ext cx="8056775" cy="5075236"/>
          </a:xfrm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en-US" b="1" dirty="0">
                <a:highlight>
                  <a:srgbClr val="FFFF00"/>
                </a:highlight>
              </a:rPr>
              <a:t>No creed but the Bible.</a:t>
            </a:r>
          </a:p>
          <a:p>
            <a:pPr lvl="1" eaLnBrk="1" hangingPunct="1">
              <a:defRPr/>
            </a:pPr>
            <a:r>
              <a:rPr lang="en-US" dirty="0"/>
              <a:t>Gospel – God’s power to save. </a:t>
            </a:r>
            <a:r>
              <a:rPr lang="en-US" dirty="0">
                <a:solidFill>
                  <a:srgbClr val="0070C0"/>
                </a:solidFill>
              </a:rPr>
              <a:t>Romans 1:16</a:t>
            </a:r>
          </a:p>
          <a:p>
            <a:pPr eaLnBrk="1" hangingPunct="1">
              <a:defRPr/>
            </a:pPr>
            <a:r>
              <a:rPr lang="en-US" b="1" dirty="0"/>
              <a:t>Complete will of God. </a:t>
            </a:r>
            <a:r>
              <a:rPr lang="en-US" dirty="0">
                <a:solidFill>
                  <a:srgbClr val="0070C0"/>
                </a:solidFill>
              </a:rPr>
              <a:t>2 Peter 1:3</a:t>
            </a:r>
          </a:p>
          <a:p>
            <a:pPr lvl="1" eaLnBrk="1" hangingPunct="1">
              <a:defRPr/>
            </a:pPr>
            <a:r>
              <a:rPr lang="en-US" dirty="0"/>
              <a:t>Promised. </a:t>
            </a:r>
            <a:r>
              <a:rPr lang="en-US" dirty="0">
                <a:solidFill>
                  <a:srgbClr val="0070C0"/>
                </a:solidFill>
              </a:rPr>
              <a:t>John 14:26; 15:26; 16:13</a:t>
            </a:r>
          </a:p>
          <a:p>
            <a:pPr lvl="1" eaLnBrk="1" hangingPunct="1">
              <a:defRPr/>
            </a:pPr>
            <a:r>
              <a:rPr lang="en-US" dirty="0"/>
              <a:t>Inspired.</a:t>
            </a:r>
            <a:r>
              <a:rPr lang="en-US" dirty="0">
                <a:solidFill>
                  <a:schemeClr val="bg2"/>
                </a:solidFill>
              </a:rPr>
              <a:t> </a:t>
            </a:r>
            <a:r>
              <a:rPr lang="en-US" dirty="0">
                <a:solidFill>
                  <a:srgbClr val="0070C0"/>
                </a:solidFill>
              </a:rPr>
              <a:t>2 Timothy 3:16-17</a:t>
            </a:r>
          </a:p>
          <a:p>
            <a:pPr lvl="1" eaLnBrk="1" hangingPunct="1">
              <a:defRPr/>
            </a:pPr>
            <a:r>
              <a:rPr lang="en-US" dirty="0"/>
              <a:t>Spirit revealed. </a:t>
            </a:r>
            <a:r>
              <a:rPr lang="en-US" dirty="0">
                <a:solidFill>
                  <a:srgbClr val="0070C0"/>
                </a:solidFill>
              </a:rPr>
              <a:t>Ephesians 3:6; </a:t>
            </a:r>
            <a:br>
              <a:rPr lang="en-US" dirty="0">
                <a:solidFill>
                  <a:srgbClr val="0070C0"/>
                </a:solidFill>
              </a:rPr>
            </a:br>
            <a:r>
              <a:rPr lang="en-US" dirty="0">
                <a:solidFill>
                  <a:srgbClr val="0070C0"/>
                </a:solidFill>
              </a:rPr>
              <a:t>1 Corinthians 2:6-16; 1 Peter 1:12</a:t>
            </a:r>
          </a:p>
          <a:p>
            <a:pPr lvl="1" eaLnBrk="1" hangingPunct="1">
              <a:defRPr/>
            </a:pPr>
            <a:r>
              <a:rPr lang="en-US" dirty="0"/>
              <a:t>May not add to or change. </a:t>
            </a:r>
            <a:r>
              <a:rPr lang="en-US" dirty="0">
                <a:solidFill>
                  <a:srgbClr val="0070C0"/>
                </a:solidFill>
              </a:rPr>
              <a:t>Galatians 1:6-9; </a:t>
            </a:r>
            <a:br>
              <a:rPr lang="en-US" dirty="0">
                <a:solidFill>
                  <a:srgbClr val="0070C0"/>
                </a:solidFill>
              </a:rPr>
            </a:br>
            <a:r>
              <a:rPr lang="en-US" dirty="0">
                <a:solidFill>
                  <a:srgbClr val="0070C0"/>
                </a:solidFill>
              </a:rPr>
              <a:t>2 John 9</a:t>
            </a:r>
          </a:p>
          <a:p>
            <a:pPr lvl="1" eaLnBrk="1" hangingPunct="1">
              <a:defRPr/>
            </a:pPr>
            <a:r>
              <a:rPr lang="en-US" dirty="0"/>
              <a:t>Understandable.</a:t>
            </a:r>
            <a:r>
              <a:rPr lang="en-US" dirty="0">
                <a:solidFill>
                  <a:schemeClr val="bg2"/>
                </a:solidFill>
              </a:rPr>
              <a:t> </a:t>
            </a:r>
            <a:r>
              <a:rPr lang="en-US" dirty="0">
                <a:solidFill>
                  <a:srgbClr val="0070C0"/>
                </a:solidFill>
              </a:rPr>
              <a:t>Ephesians 3:3-4</a:t>
            </a:r>
          </a:p>
          <a:p>
            <a:pPr lvl="1" eaLnBrk="1" hangingPunct="1">
              <a:defRPr/>
            </a:pPr>
            <a:r>
              <a:rPr lang="en-US" dirty="0"/>
              <a:t>Once for all delivered. </a:t>
            </a:r>
            <a:r>
              <a:rPr lang="en-US" dirty="0">
                <a:solidFill>
                  <a:srgbClr val="0070C0"/>
                </a:solidFill>
              </a:rPr>
              <a:t>Jude 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0" dur="500"/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5" dur="500"/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0" dur="500"/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5" dur="500"/>
                                        <p:tgtEl>
                                          <p:spTgt spid="13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0" dur="500"/>
                                        <p:tgtEl>
                                          <p:spTgt spid="133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5" dur="500"/>
                                        <p:tgtEl>
                                          <p:spTgt spid="133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5" grpId="0" build="p" bldLvl="2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752600"/>
            <a:ext cx="8686800" cy="3773341"/>
          </a:xfrm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en-US" sz="2600" b="1" dirty="0">
                <a:highlight>
                  <a:srgbClr val="FFFF00"/>
                </a:highlight>
              </a:rPr>
              <a:t>Scriptural in name.</a:t>
            </a:r>
            <a:endParaRPr lang="en-US" sz="2600" dirty="0">
              <a:highlight>
                <a:srgbClr val="FFFF00"/>
              </a:highlight>
            </a:endParaRPr>
          </a:p>
          <a:p>
            <a:pPr lvl="1" eaLnBrk="1" hangingPunct="1">
              <a:defRPr/>
            </a:pPr>
            <a:r>
              <a:rPr lang="en-US" sz="2600" dirty="0"/>
              <a:t>“The church of God” </a:t>
            </a:r>
            <a:r>
              <a:rPr lang="en-US" sz="2600" dirty="0">
                <a:solidFill>
                  <a:srgbClr val="0070C0"/>
                </a:solidFill>
              </a:rPr>
              <a:t>1 Corinthians 1:2; </a:t>
            </a:r>
            <a:br>
              <a:rPr lang="en-US" sz="2600" dirty="0">
                <a:solidFill>
                  <a:srgbClr val="0070C0"/>
                </a:solidFill>
              </a:rPr>
            </a:br>
            <a:r>
              <a:rPr lang="en-US" sz="2600" dirty="0">
                <a:solidFill>
                  <a:srgbClr val="0070C0"/>
                </a:solidFill>
              </a:rPr>
              <a:t>1 Timothy 3:15</a:t>
            </a:r>
          </a:p>
          <a:p>
            <a:pPr lvl="1" eaLnBrk="1" hangingPunct="1">
              <a:defRPr/>
            </a:pPr>
            <a:r>
              <a:rPr lang="en-US" sz="2600" dirty="0"/>
              <a:t>“The body of Christ” </a:t>
            </a:r>
            <a:r>
              <a:rPr lang="en-US" sz="2600" dirty="0">
                <a:solidFill>
                  <a:srgbClr val="0070C0"/>
                </a:solidFill>
              </a:rPr>
              <a:t>Ephesians 1:22-23</a:t>
            </a:r>
          </a:p>
          <a:p>
            <a:pPr lvl="1" eaLnBrk="1" hangingPunct="1">
              <a:defRPr/>
            </a:pPr>
            <a:r>
              <a:rPr lang="en-US" sz="2600" dirty="0"/>
              <a:t>“Bride of Christ” </a:t>
            </a:r>
            <a:r>
              <a:rPr lang="en-US" sz="2600" dirty="0">
                <a:solidFill>
                  <a:srgbClr val="0070C0"/>
                </a:solidFill>
              </a:rPr>
              <a:t>Romans 7:4; Revelation 21:9</a:t>
            </a:r>
          </a:p>
          <a:p>
            <a:pPr lvl="1" eaLnBrk="1" hangingPunct="1">
              <a:defRPr/>
            </a:pPr>
            <a:r>
              <a:rPr lang="en-US" sz="2600" dirty="0"/>
              <a:t>“Church of the firstborn” </a:t>
            </a:r>
            <a:r>
              <a:rPr lang="en-US" sz="2600" dirty="0">
                <a:solidFill>
                  <a:srgbClr val="0070C0"/>
                </a:solidFill>
              </a:rPr>
              <a:t>Hebrews 12:23</a:t>
            </a:r>
          </a:p>
          <a:p>
            <a:pPr lvl="1" eaLnBrk="1" hangingPunct="1">
              <a:defRPr/>
            </a:pPr>
            <a:r>
              <a:rPr lang="en-US" sz="2600" dirty="0"/>
              <a:t>“House of God” </a:t>
            </a:r>
            <a:r>
              <a:rPr lang="en-US" sz="2600" dirty="0">
                <a:solidFill>
                  <a:srgbClr val="0070C0"/>
                </a:solidFill>
              </a:rPr>
              <a:t>1 Timothy 3:15</a:t>
            </a:r>
          </a:p>
          <a:p>
            <a:pPr lvl="1" eaLnBrk="1" hangingPunct="1">
              <a:defRPr/>
            </a:pPr>
            <a:r>
              <a:rPr lang="en-US" sz="2600" dirty="0"/>
              <a:t>“Churches of Christ” </a:t>
            </a:r>
            <a:r>
              <a:rPr lang="en-US" sz="2600" dirty="0">
                <a:solidFill>
                  <a:srgbClr val="0070C0"/>
                </a:solidFill>
              </a:rPr>
              <a:t>Romans 16:16</a:t>
            </a:r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6987BC73-F2F2-E2E1-B8CB-14B44E90858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602159"/>
            <a:ext cx="7772400" cy="769441"/>
          </a:xfrm>
          <a:noFill/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US" sz="4400" b="1" dirty="0">
                <a:solidFill>
                  <a:schemeClr val="tx1"/>
                </a:solidFill>
              </a:rPr>
              <a:t>The New Testament Church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4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4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9" grpId="0" build="p" bldLvl="2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>
          <a:xfrm>
            <a:off x="522013" y="1752600"/>
            <a:ext cx="8458200" cy="5053691"/>
          </a:xfrm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sz="2600" b="1" dirty="0">
                <a:highlight>
                  <a:srgbClr val="FFFF00"/>
                </a:highlight>
              </a:rPr>
              <a:t>Members called by Scriptural names:</a:t>
            </a:r>
          </a:p>
          <a:p>
            <a:pPr lvl="1" eaLnBrk="1" hangingPunct="1">
              <a:defRPr/>
            </a:pPr>
            <a:r>
              <a:rPr lang="en-US" sz="2600" dirty="0"/>
              <a:t>Disciples.</a:t>
            </a:r>
            <a:r>
              <a:rPr lang="en-US" sz="2600" dirty="0">
                <a:solidFill>
                  <a:srgbClr val="0070C0"/>
                </a:solidFill>
              </a:rPr>
              <a:t> John 15:8; Acts 11:26</a:t>
            </a:r>
          </a:p>
          <a:p>
            <a:pPr lvl="1" eaLnBrk="1" hangingPunct="1">
              <a:defRPr/>
            </a:pPr>
            <a:r>
              <a:rPr lang="en-US" sz="2600" dirty="0"/>
              <a:t>Saints.</a:t>
            </a:r>
            <a:r>
              <a:rPr lang="en-US" sz="2600" dirty="0">
                <a:solidFill>
                  <a:schemeClr val="bg2"/>
                </a:solidFill>
              </a:rPr>
              <a:t> </a:t>
            </a:r>
            <a:r>
              <a:rPr lang="en-US" sz="2600" dirty="0">
                <a:solidFill>
                  <a:srgbClr val="0070C0"/>
                </a:solidFill>
              </a:rPr>
              <a:t>Romans 1:7; 1 Corinthians 1:2; Philippians 1:1</a:t>
            </a:r>
          </a:p>
          <a:p>
            <a:pPr lvl="1" eaLnBrk="1" hangingPunct="1">
              <a:defRPr/>
            </a:pPr>
            <a:r>
              <a:rPr lang="en-US" sz="2600" dirty="0"/>
              <a:t>Brethren. </a:t>
            </a:r>
            <a:r>
              <a:rPr lang="en-US" sz="2600" dirty="0">
                <a:solidFill>
                  <a:srgbClr val="0070C0"/>
                </a:solidFill>
              </a:rPr>
              <a:t>Luke 8:21; Galatians 6:1</a:t>
            </a:r>
          </a:p>
          <a:p>
            <a:pPr lvl="1" eaLnBrk="1" hangingPunct="1">
              <a:defRPr/>
            </a:pPr>
            <a:r>
              <a:rPr lang="en-US" sz="2600" dirty="0"/>
              <a:t>Children.</a:t>
            </a:r>
            <a:r>
              <a:rPr lang="en-US" sz="2600" dirty="0">
                <a:solidFill>
                  <a:schemeClr val="bg2"/>
                </a:solidFill>
              </a:rPr>
              <a:t> </a:t>
            </a:r>
            <a:r>
              <a:rPr lang="en-US" sz="2600" dirty="0">
                <a:solidFill>
                  <a:srgbClr val="0070C0"/>
                </a:solidFill>
              </a:rPr>
              <a:t>Galatians 3:26; 1 John 2:1</a:t>
            </a:r>
          </a:p>
          <a:p>
            <a:pPr lvl="1" eaLnBrk="1" hangingPunct="1">
              <a:defRPr/>
            </a:pPr>
            <a:r>
              <a:rPr lang="en-US" sz="2600" dirty="0"/>
              <a:t>Christians.</a:t>
            </a:r>
            <a:r>
              <a:rPr lang="en-US" sz="2600" dirty="0">
                <a:solidFill>
                  <a:schemeClr val="bg2"/>
                </a:solidFill>
              </a:rPr>
              <a:t> </a:t>
            </a:r>
            <a:r>
              <a:rPr lang="en-US" sz="2600" dirty="0">
                <a:solidFill>
                  <a:srgbClr val="0070C0"/>
                </a:solidFill>
              </a:rPr>
              <a:t>Isaiah 62:2; Acts 11:26; 26:28; </a:t>
            </a:r>
          </a:p>
          <a:p>
            <a:pPr marL="457200" lvl="1" indent="0" eaLnBrk="1" hangingPunct="1">
              <a:buNone/>
              <a:defRPr/>
            </a:pPr>
            <a:r>
              <a:rPr lang="en-US" sz="2600" dirty="0">
                <a:solidFill>
                  <a:srgbClr val="0070C0"/>
                </a:solidFill>
              </a:rPr>
              <a:t>	1 Peter 4:16</a:t>
            </a:r>
            <a:endParaRPr lang="en-US" sz="2600" dirty="0"/>
          </a:p>
          <a:p>
            <a:pPr eaLnBrk="1" hangingPunct="1">
              <a:defRPr/>
            </a:pPr>
            <a:r>
              <a:rPr lang="en-US" sz="2600" b="1" dirty="0">
                <a:solidFill>
                  <a:srgbClr val="FF0000"/>
                </a:solidFill>
              </a:rPr>
              <a:t>Is Christ divided? Was Paul crucified for you? Were you baptized in the name of Paul? 1 Corinthians 1:12-13</a:t>
            </a:r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1E47B90C-97D9-53AF-C803-06D28B271F6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602159"/>
            <a:ext cx="7772400" cy="769441"/>
          </a:xfrm>
          <a:noFill/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US" sz="4400" b="1" dirty="0">
                <a:solidFill>
                  <a:schemeClr val="tx1"/>
                </a:solidFill>
              </a:rPr>
              <a:t>The New Testament Church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5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5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53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53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53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53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3" grpId="0" uiExpand="1" build="p" bldLvl="2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>
          <a:xfrm>
            <a:off x="219565" y="1676400"/>
            <a:ext cx="8877300" cy="4973669"/>
          </a:xfrm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sz="2600" b="1" dirty="0">
                <a:highlight>
                  <a:srgbClr val="FFFF00"/>
                </a:highlight>
              </a:rPr>
              <a:t>Worships according to the Scriptures:</a:t>
            </a:r>
          </a:p>
          <a:p>
            <a:pPr lvl="1" eaLnBrk="1" hangingPunct="1">
              <a:defRPr/>
            </a:pPr>
            <a:r>
              <a:rPr lang="en-US" sz="2600" dirty="0"/>
              <a:t>Singing. </a:t>
            </a:r>
            <a:r>
              <a:rPr lang="en-US" sz="2600" dirty="0">
                <a:solidFill>
                  <a:srgbClr val="0070C0"/>
                </a:solidFill>
              </a:rPr>
              <a:t>Matthew 26:30; Acts 16:25; </a:t>
            </a:r>
            <a:br>
              <a:rPr lang="en-US" sz="2600" dirty="0">
                <a:solidFill>
                  <a:srgbClr val="0070C0"/>
                </a:solidFill>
              </a:rPr>
            </a:br>
            <a:r>
              <a:rPr lang="en-US" sz="2600" dirty="0">
                <a:solidFill>
                  <a:srgbClr val="0070C0"/>
                </a:solidFill>
              </a:rPr>
              <a:t>Romans 15:9; 1 Corinthians 14:15;</a:t>
            </a:r>
            <a:br>
              <a:rPr lang="en-US" sz="2600" dirty="0">
                <a:solidFill>
                  <a:srgbClr val="0070C0"/>
                </a:solidFill>
              </a:rPr>
            </a:br>
            <a:r>
              <a:rPr lang="en-US" sz="2600" dirty="0">
                <a:solidFill>
                  <a:srgbClr val="0070C0"/>
                </a:solidFill>
              </a:rPr>
              <a:t>Ephesians 5:19; Colossians 3:16;</a:t>
            </a:r>
            <a:br>
              <a:rPr lang="en-US" sz="2600" dirty="0">
                <a:solidFill>
                  <a:srgbClr val="0070C0"/>
                </a:solidFill>
              </a:rPr>
            </a:br>
            <a:r>
              <a:rPr lang="en-US" sz="2600" dirty="0">
                <a:solidFill>
                  <a:srgbClr val="0070C0"/>
                </a:solidFill>
              </a:rPr>
              <a:t>Hebrews 2:12; 13:15; James 5:13</a:t>
            </a:r>
          </a:p>
          <a:p>
            <a:pPr lvl="1" eaLnBrk="1" hangingPunct="1">
              <a:defRPr/>
            </a:pPr>
            <a:r>
              <a:rPr lang="en-US" sz="2600" dirty="0"/>
              <a:t>Praying. </a:t>
            </a:r>
            <a:r>
              <a:rPr lang="en-US" sz="2600" dirty="0">
                <a:solidFill>
                  <a:srgbClr val="0070C0"/>
                </a:solidFill>
              </a:rPr>
              <a:t>Acts 2:42; Acts 12:5, 12; </a:t>
            </a:r>
          </a:p>
          <a:p>
            <a:pPr marL="457200" lvl="1" indent="0" eaLnBrk="1" hangingPunct="1">
              <a:buNone/>
              <a:defRPr/>
            </a:pPr>
            <a:r>
              <a:rPr lang="en-US" sz="2600" dirty="0">
                <a:solidFill>
                  <a:srgbClr val="0070C0"/>
                </a:solidFill>
              </a:rPr>
              <a:t>	1 Thessalonians 5:17</a:t>
            </a:r>
          </a:p>
          <a:p>
            <a:pPr lvl="1" eaLnBrk="1" hangingPunct="1">
              <a:defRPr/>
            </a:pPr>
            <a:r>
              <a:rPr lang="en-US" sz="2600" dirty="0"/>
              <a:t>Teaching. </a:t>
            </a:r>
            <a:r>
              <a:rPr lang="en-US" sz="2600" dirty="0">
                <a:solidFill>
                  <a:srgbClr val="0070C0"/>
                </a:solidFill>
              </a:rPr>
              <a:t>Acts 5:42; 1 Timothy 3:15</a:t>
            </a:r>
          </a:p>
          <a:p>
            <a:pPr lvl="1" eaLnBrk="1" hangingPunct="1">
              <a:defRPr/>
            </a:pPr>
            <a:r>
              <a:rPr lang="en-US" sz="2600" dirty="0"/>
              <a:t>Lord’s Supper. </a:t>
            </a:r>
            <a:r>
              <a:rPr lang="en-US" sz="2600" dirty="0">
                <a:solidFill>
                  <a:srgbClr val="0070C0"/>
                </a:solidFill>
              </a:rPr>
              <a:t>Acts 20:7; 1 Corinthians 11:23ff</a:t>
            </a:r>
          </a:p>
          <a:p>
            <a:pPr lvl="1" eaLnBrk="1" hangingPunct="1">
              <a:defRPr/>
            </a:pPr>
            <a:r>
              <a:rPr lang="en-US" sz="2600" dirty="0"/>
              <a:t>Giving.</a:t>
            </a:r>
            <a:r>
              <a:rPr lang="en-US" sz="2600" dirty="0">
                <a:solidFill>
                  <a:schemeClr val="bg2"/>
                </a:solidFill>
              </a:rPr>
              <a:t> </a:t>
            </a:r>
            <a:r>
              <a:rPr lang="en-US" sz="2600" dirty="0">
                <a:solidFill>
                  <a:srgbClr val="0070C0"/>
                </a:solidFill>
              </a:rPr>
              <a:t>1 Corinthians 16:1-2; </a:t>
            </a:r>
            <a:br>
              <a:rPr lang="en-US" sz="2600" dirty="0">
                <a:solidFill>
                  <a:srgbClr val="0070C0"/>
                </a:solidFill>
              </a:rPr>
            </a:br>
            <a:r>
              <a:rPr lang="en-US" sz="2600" dirty="0">
                <a:solidFill>
                  <a:srgbClr val="0070C0"/>
                </a:solidFill>
              </a:rPr>
              <a:t>2 Corinthians 9:6-7</a:t>
            </a:r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7E40405C-5EB7-98C0-4A0E-923950B6003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602159"/>
            <a:ext cx="7772400" cy="769441"/>
          </a:xfrm>
          <a:noFill/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US" sz="4400" b="1" dirty="0">
                <a:solidFill>
                  <a:schemeClr val="tx1"/>
                </a:solidFill>
              </a:rPr>
              <a:t>The New Testament Church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6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6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63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63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7" grpId="0" uiExpand="1" build="p" bldLvl="2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>
          <a:xfrm>
            <a:off x="547937" y="1676400"/>
            <a:ext cx="8473519" cy="4613571"/>
          </a:xfrm>
        </p:spPr>
        <p:txBody>
          <a:bodyPr wrap="square">
            <a:spAutoFit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2600" b="1" dirty="0">
                <a:highlight>
                  <a:srgbClr val="FFFF00"/>
                </a:highlight>
              </a:rPr>
              <a:t>Requirements for membership.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600" dirty="0"/>
              <a:t>Faith. </a:t>
            </a:r>
            <a:r>
              <a:rPr lang="en-US" sz="2600" dirty="0">
                <a:solidFill>
                  <a:srgbClr val="0070C0"/>
                </a:solidFill>
              </a:rPr>
              <a:t>John 8:24; Hebrews 11:6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600" dirty="0"/>
              <a:t>Repentance. </a:t>
            </a:r>
            <a:r>
              <a:rPr lang="en-US" sz="2600" dirty="0">
                <a:solidFill>
                  <a:srgbClr val="0070C0"/>
                </a:solidFill>
              </a:rPr>
              <a:t>Luke 13:3; Acts 17:30-31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600" dirty="0"/>
              <a:t>Confession. </a:t>
            </a:r>
            <a:r>
              <a:rPr lang="en-US" sz="2600" dirty="0">
                <a:solidFill>
                  <a:srgbClr val="0070C0"/>
                </a:solidFill>
              </a:rPr>
              <a:t>Matthew 10:32-33; Acts 8:36-38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600" dirty="0"/>
              <a:t>Baptism.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sz="2600" b="1" dirty="0">
                <a:solidFill>
                  <a:srgbClr val="FF0000"/>
                </a:solidFill>
              </a:rPr>
              <a:t>What?</a:t>
            </a:r>
            <a:r>
              <a:rPr lang="en-US" sz="2600" dirty="0">
                <a:solidFill>
                  <a:srgbClr val="FF0000"/>
                </a:solidFill>
              </a:rPr>
              <a:t> – </a:t>
            </a:r>
            <a:r>
              <a:rPr lang="en-US" sz="2600" dirty="0">
                <a:solidFill>
                  <a:srgbClr val="0070C0"/>
                </a:solidFill>
              </a:rPr>
              <a:t>John 3:23; Acts 8; Matthew 3;</a:t>
            </a:r>
            <a:br>
              <a:rPr lang="en-US" sz="2600" dirty="0">
                <a:solidFill>
                  <a:srgbClr val="0070C0"/>
                </a:solidFill>
              </a:rPr>
            </a:br>
            <a:r>
              <a:rPr lang="en-US" sz="2600" dirty="0">
                <a:solidFill>
                  <a:srgbClr val="0070C0"/>
                </a:solidFill>
              </a:rPr>
              <a:t>Romans 6:3-4; Colossians 2:12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sz="2600" b="1" dirty="0">
                <a:solidFill>
                  <a:srgbClr val="FF0000"/>
                </a:solidFill>
              </a:rPr>
              <a:t>Who?</a:t>
            </a:r>
            <a:r>
              <a:rPr lang="en-US" sz="2600" dirty="0">
                <a:solidFill>
                  <a:srgbClr val="FF0000"/>
                </a:solidFill>
              </a:rPr>
              <a:t> – </a:t>
            </a:r>
            <a:r>
              <a:rPr lang="en-US" sz="2600" dirty="0">
                <a:solidFill>
                  <a:srgbClr val="0070C0"/>
                </a:solidFill>
              </a:rPr>
              <a:t>Matthew 28:19; Mark 16:15-16; </a:t>
            </a:r>
            <a:br>
              <a:rPr lang="en-US" sz="2600" dirty="0">
                <a:solidFill>
                  <a:srgbClr val="0070C0"/>
                </a:solidFill>
              </a:rPr>
            </a:br>
            <a:r>
              <a:rPr lang="en-US" sz="2600" dirty="0">
                <a:solidFill>
                  <a:srgbClr val="0070C0"/>
                </a:solidFill>
              </a:rPr>
              <a:t>Acts 2:38; Acts 8:12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sz="2600" b="1" dirty="0">
                <a:solidFill>
                  <a:srgbClr val="FF0000"/>
                </a:solidFill>
              </a:rPr>
              <a:t>Why?</a:t>
            </a:r>
            <a:r>
              <a:rPr lang="en-US" sz="2600" dirty="0">
                <a:solidFill>
                  <a:srgbClr val="FF0000"/>
                </a:solidFill>
              </a:rPr>
              <a:t> – </a:t>
            </a:r>
            <a:r>
              <a:rPr lang="en-US" sz="2600" i="1" dirty="0"/>
              <a:t>“</a:t>
            </a:r>
            <a:r>
              <a:rPr lang="en-US" sz="2600" b="1" i="1" dirty="0"/>
              <a:t>For Remission of Sins</a:t>
            </a:r>
            <a:r>
              <a:rPr lang="en-US" sz="2600" i="1" dirty="0"/>
              <a:t>”</a:t>
            </a:r>
            <a:br>
              <a:rPr lang="en-US" sz="2600" b="1" i="1" dirty="0"/>
            </a:br>
            <a:r>
              <a:rPr lang="en-US" sz="2600" dirty="0">
                <a:solidFill>
                  <a:srgbClr val="0070C0"/>
                </a:solidFill>
              </a:rPr>
              <a:t>Acts 2:38; Mark 16:15-16</a:t>
            </a:r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67C82218-40E3-5E33-0075-40B487BA0BE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602159"/>
            <a:ext cx="7772400" cy="769441"/>
          </a:xfrm>
          <a:noFill/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US" sz="4400" b="1" dirty="0">
                <a:solidFill>
                  <a:schemeClr val="tx1"/>
                </a:solidFill>
              </a:rPr>
              <a:t>The New Testament Church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7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7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74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74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74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74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1" grpId="0" uiExpand="1" build="p" bldLvl="3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>
          <a:xfrm>
            <a:off x="828674" y="1752600"/>
            <a:ext cx="8162925" cy="3908762"/>
          </a:xfrm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en-US" sz="2600" dirty="0"/>
              <a:t>Word of God is the seed of the kingdom.</a:t>
            </a:r>
            <a:br>
              <a:rPr lang="en-US" sz="2600" dirty="0"/>
            </a:br>
            <a:r>
              <a:rPr lang="en-US" sz="2600" dirty="0">
                <a:solidFill>
                  <a:srgbClr val="0070C0"/>
                </a:solidFill>
              </a:rPr>
              <a:t>Luke 8:11</a:t>
            </a:r>
          </a:p>
          <a:p>
            <a:pPr eaLnBrk="1" hangingPunct="1">
              <a:defRPr/>
            </a:pPr>
            <a:r>
              <a:rPr lang="en-US" sz="2800" b="1" dirty="0">
                <a:solidFill>
                  <a:srgbClr val="FF0000"/>
                </a:solidFill>
              </a:rPr>
              <a:t>The Bible ONLY makes Christians ONLY!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3200" b="1" dirty="0"/>
              <a:t>Plea …</a:t>
            </a:r>
            <a:r>
              <a:rPr lang="en-US" sz="3200" dirty="0"/>
              <a:t> Do the will of the Lord, obey His word, become a Christian, wear His name, serve in His church, and receive the salvation of your soul.</a:t>
            </a:r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2ACE9F51-5627-9FF0-6BD8-8E2C24A5395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602159"/>
            <a:ext cx="7772400" cy="769441"/>
          </a:xfrm>
          <a:noFill/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US" sz="4400" b="1" dirty="0">
                <a:solidFill>
                  <a:schemeClr val="tx1"/>
                </a:solidFill>
              </a:rPr>
              <a:t>The New Testament Church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5" grpId="0" uiExpand="1" build="p" bldLvl="2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1370014" y="798294"/>
            <a:ext cx="7313612" cy="646331"/>
          </a:xfrm>
          <a:noFill/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US" b="1" dirty="0">
                <a:solidFill>
                  <a:schemeClr val="tx1"/>
                </a:solidFill>
              </a:rPr>
              <a:t>The New Testament Church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>
          <a:xfrm>
            <a:off x="541651" y="1676400"/>
            <a:ext cx="8264526" cy="4918269"/>
          </a:xfrm>
        </p:spPr>
        <p:txBody>
          <a:bodyPr wrap="square">
            <a:spAutoFit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2800" b="1" dirty="0"/>
              <a:t>Founded upon Jesus Christ, the Son of God.</a:t>
            </a:r>
            <a:r>
              <a:rPr lang="en-US" sz="2800" dirty="0"/>
              <a:t> </a:t>
            </a:r>
            <a:r>
              <a:rPr lang="en-US" sz="2800" dirty="0">
                <a:solidFill>
                  <a:srgbClr val="0070C0"/>
                </a:solidFill>
              </a:rPr>
              <a:t>Matthew 16:18; 1 Corinthians 3:11; </a:t>
            </a:r>
            <a:br>
              <a:rPr lang="en-US" sz="2800" dirty="0">
                <a:solidFill>
                  <a:srgbClr val="0070C0"/>
                </a:solidFill>
              </a:rPr>
            </a:br>
            <a:r>
              <a:rPr lang="en-US" sz="2800" dirty="0">
                <a:solidFill>
                  <a:srgbClr val="0070C0"/>
                </a:solidFill>
              </a:rPr>
              <a:t>1 Corinthians. 2:2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b="1" dirty="0"/>
              <a:t>Began in Jerusalem about 33 A.D.</a:t>
            </a:r>
            <a:br>
              <a:rPr lang="en-US" sz="2800" b="1" dirty="0"/>
            </a:br>
            <a:r>
              <a:rPr lang="en-US" sz="2800" dirty="0">
                <a:solidFill>
                  <a:srgbClr val="0070C0"/>
                </a:solidFill>
              </a:rPr>
              <a:t>Isaiah 2:3; Matthew 3:2; Matthew 4:17; Mark 1:14-15; Luke 10:9; Matthew 10:7; Mark 9:1; Luke 24:44ff; Acts 1:6-8; </a:t>
            </a:r>
            <a:br>
              <a:rPr lang="en-US" sz="2800" dirty="0">
                <a:solidFill>
                  <a:srgbClr val="0070C0"/>
                </a:solidFill>
              </a:rPr>
            </a:br>
            <a:r>
              <a:rPr lang="en-US" sz="2800" dirty="0">
                <a:solidFill>
                  <a:srgbClr val="0070C0"/>
                </a:solidFill>
              </a:rPr>
              <a:t>2:1-4,47; 11:15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b="1" dirty="0"/>
              <a:t>Christ is its head and only source of authority.</a:t>
            </a:r>
            <a:r>
              <a:rPr lang="en-US" sz="2800" dirty="0"/>
              <a:t> </a:t>
            </a:r>
            <a:r>
              <a:rPr lang="en-US" sz="2800" dirty="0">
                <a:solidFill>
                  <a:srgbClr val="0070C0"/>
                </a:solidFill>
              </a:rPr>
              <a:t>Matthew 28:19;</a:t>
            </a:r>
            <a:br>
              <a:rPr lang="en-US" sz="2800" dirty="0">
                <a:solidFill>
                  <a:srgbClr val="0070C0"/>
                </a:solidFill>
              </a:rPr>
            </a:br>
            <a:r>
              <a:rPr lang="en-US" sz="2800" dirty="0">
                <a:solidFill>
                  <a:srgbClr val="0070C0"/>
                </a:solidFill>
              </a:rPr>
              <a:t>Ephesians 1:22-23; Matthew 21:23-27; Matthew 7:21; Luke 6:46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 build="p" bldLvl="2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1370014" y="798294"/>
            <a:ext cx="7313612" cy="646331"/>
          </a:xfrm>
          <a:noFill/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US" b="1" dirty="0">
                <a:solidFill>
                  <a:schemeClr val="tx1"/>
                </a:solidFill>
              </a:rPr>
              <a:t>The New Testament Church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>
          <a:xfrm>
            <a:off x="548718" y="1727200"/>
            <a:ext cx="8331331" cy="3022366"/>
          </a:xfrm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en-US" sz="2800" b="1" dirty="0">
                <a:highlight>
                  <a:srgbClr val="FFFF00"/>
                </a:highlight>
              </a:rPr>
              <a:t>Organized after the divine pattern.</a:t>
            </a:r>
            <a:endParaRPr lang="en-US" sz="2800" b="1" dirty="0">
              <a:solidFill>
                <a:schemeClr val="bg2"/>
              </a:solidFill>
              <a:highlight>
                <a:srgbClr val="FFFF00"/>
              </a:highlight>
            </a:endParaRPr>
          </a:p>
          <a:p>
            <a:pPr marL="0" indent="0" eaLnBrk="1" hangingPunct="1">
              <a:buNone/>
              <a:defRPr/>
            </a:pPr>
            <a:r>
              <a:rPr lang="en-US" sz="2800" b="1" dirty="0">
                <a:solidFill>
                  <a:schemeClr val="bg2"/>
                </a:solidFill>
              </a:rPr>
              <a:t>	</a:t>
            </a:r>
            <a:r>
              <a:rPr lang="en-US" sz="2800" dirty="0">
                <a:solidFill>
                  <a:srgbClr val="0070C0"/>
                </a:solidFill>
              </a:rPr>
              <a:t>Philippians 1:1</a:t>
            </a:r>
          </a:p>
          <a:p>
            <a:pPr lvl="1" eaLnBrk="1" hangingPunct="1">
              <a:defRPr/>
            </a:pPr>
            <a:r>
              <a:rPr lang="en-US" sz="2800" dirty="0"/>
              <a:t>Elders:</a:t>
            </a:r>
            <a:r>
              <a:rPr lang="en-US" sz="2800" dirty="0">
                <a:solidFill>
                  <a:schemeClr val="bg2"/>
                </a:solidFill>
              </a:rPr>
              <a:t> </a:t>
            </a:r>
            <a:r>
              <a:rPr lang="en-US" sz="2800" dirty="0">
                <a:solidFill>
                  <a:srgbClr val="0070C0"/>
                </a:solidFill>
              </a:rPr>
              <a:t>Acts 14:23; 20:28; 1 Peter 5:1ff; </a:t>
            </a:r>
            <a:br>
              <a:rPr lang="en-US" sz="2800" dirty="0">
                <a:solidFill>
                  <a:srgbClr val="0070C0"/>
                </a:solidFill>
              </a:rPr>
            </a:br>
            <a:r>
              <a:rPr lang="en-US" sz="2800" dirty="0">
                <a:solidFill>
                  <a:srgbClr val="0070C0"/>
                </a:solidFill>
              </a:rPr>
              <a:t>1 Timothy 3:1-7; Titus 1:5-7</a:t>
            </a:r>
          </a:p>
          <a:p>
            <a:pPr lvl="1" eaLnBrk="1" hangingPunct="1">
              <a:defRPr/>
            </a:pPr>
            <a:r>
              <a:rPr lang="en-US" sz="2800" dirty="0"/>
              <a:t>Deacons: </a:t>
            </a:r>
            <a:r>
              <a:rPr lang="en-US" sz="2800" dirty="0">
                <a:solidFill>
                  <a:srgbClr val="0070C0"/>
                </a:solidFill>
              </a:rPr>
              <a:t>1 Timothy 3:8-13</a:t>
            </a:r>
          </a:p>
          <a:p>
            <a:pPr lvl="1" eaLnBrk="1" hangingPunct="1">
              <a:defRPr/>
            </a:pPr>
            <a:r>
              <a:rPr lang="en-US" sz="2800" dirty="0"/>
              <a:t>Members: </a:t>
            </a:r>
            <a:r>
              <a:rPr lang="en-US" sz="2800" dirty="0">
                <a:solidFill>
                  <a:srgbClr val="0070C0"/>
                </a:solidFill>
              </a:rPr>
              <a:t>1 Corinthians 12:12ff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 uiExpand="1" build="p" bldLvl="2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3" descr="ntx-bible-hierarchy-organization-universal-church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0"/>
            <a:ext cx="86106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E24050-F9DD-03C8-FC23-12A85A690C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0014" y="664944"/>
            <a:ext cx="7313612" cy="646331"/>
          </a:xfrm>
        </p:spPr>
        <p:txBody>
          <a:bodyPr>
            <a:spAutoFit/>
          </a:bodyPr>
          <a:lstStyle/>
          <a:p>
            <a:r>
              <a:rPr lang="en-US" b="1" dirty="0">
                <a:solidFill>
                  <a:schemeClr val="tx1"/>
                </a:solidFill>
              </a:rPr>
              <a:t>Elders, Bishops, And Pastors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43CB34-33EE-7F2E-876D-89048E5D46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4786" y="1532133"/>
            <a:ext cx="8486091" cy="4708981"/>
          </a:xfrm>
        </p:spPr>
        <p:txBody>
          <a:bodyPr wrap="square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3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Clearly </a:t>
            </a:r>
            <a:r>
              <a:rPr lang="en-US" sz="3000" dirty="0"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“</a:t>
            </a:r>
            <a:r>
              <a:rPr lang="en-US" sz="3000" b="1" dirty="0"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elders</a:t>
            </a:r>
            <a:r>
              <a:rPr lang="en-US" sz="3000" dirty="0"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,” “</a:t>
            </a:r>
            <a:r>
              <a:rPr lang="en-US" sz="3000" b="1" dirty="0"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overseers</a:t>
            </a:r>
            <a:r>
              <a:rPr lang="en-US" sz="3000" dirty="0"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,” “</a:t>
            </a:r>
            <a:r>
              <a:rPr lang="en-US" sz="3000" b="1" dirty="0"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pastors</a:t>
            </a:r>
            <a:r>
              <a:rPr lang="en-US" sz="3000" dirty="0"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,” and “</a:t>
            </a:r>
            <a:r>
              <a:rPr lang="en-US" sz="3000" b="1" dirty="0"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bishops</a:t>
            </a:r>
            <a:r>
              <a:rPr lang="en-US" sz="3000" dirty="0"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”</a:t>
            </a:r>
            <a:r>
              <a:rPr lang="en-US" sz="3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in these passages are used interchangeably, referring to the same men in the same work.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3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All three terms refer to an office in the local congregation, and are therefore identical in extent of jurisdiction </a:t>
            </a:r>
            <a:r>
              <a:rPr lang="en-US" sz="30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(cf. Acts 20:17, 28; 1 Peter 5:1-3; etc.). </a:t>
            </a:r>
            <a:r>
              <a:rPr lang="en-US" sz="3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Their qualifications and works are identical.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3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It is a perversion in organization for denominations to distinguish the terms and apply them to different offices.</a:t>
            </a:r>
            <a:endParaRPr lang="en-US" sz="3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88152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1370014" y="736739"/>
            <a:ext cx="7313612" cy="707886"/>
          </a:xfrm>
          <a:noFill/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US" sz="4000" b="1" dirty="0">
                <a:solidFill>
                  <a:schemeClr val="tx1"/>
                </a:solidFill>
              </a:rPr>
              <a:t>The New Testament Church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>
          <a:xfrm>
            <a:off x="495300" y="1752600"/>
            <a:ext cx="8153400" cy="4228850"/>
          </a:xfrm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sz="2800" b="1" dirty="0">
                <a:highlight>
                  <a:srgbClr val="FFFF00"/>
                </a:highlight>
              </a:rPr>
              <a:t>Has a divine mission.</a:t>
            </a:r>
          </a:p>
          <a:p>
            <a:pPr lvl="1" eaLnBrk="1" hangingPunct="1">
              <a:defRPr/>
            </a:pPr>
            <a:r>
              <a:rPr lang="en-US" sz="2800" dirty="0"/>
              <a:t>Evangelism.</a:t>
            </a:r>
            <a:r>
              <a:rPr lang="en-US" sz="2800" dirty="0">
                <a:solidFill>
                  <a:schemeClr val="bg2"/>
                </a:solidFill>
              </a:rPr>
              <a:t> </a:t>
            </a:r>
            <a:r>
              <a:rPr lang="en-US" sz="2800" dirty="0">
                <a:solidFill>
                  <a:srgbClr val="0070C0"/>
                </a:solidFill>
              </a:rPr>
              <a:t>1 Timothy 3:15;</a:t>
            </a:r>
            <a:br>
              <a:rPr lang="en-US" sz="2800" dirty="0">
                <a:solidFill>
                  <a:srgbClr val="0070C0"/>
                </a:solidFill>
              </a:rPr>
            </a:br>
            <a:r>
              <a:rPr lang="en-US" sz="2800" dirty="0">
                <a:solidFill>
                  <a:srgbClr val="0070C0"/>
                </a:solidFill>
              </a:rPr>
              <a:t>Acts 11:22; Philippians 1:3-5; 4:14-16; </a:t>
            </a:r>
            <a:br>
              <a:rPr lang="en-US" sz="2800" dirty="0">
                <a:solidFill>
                  <a:srgbClr val="0070C0"/>
                </a:solidFill>
              </a:rPr>
            </a:br>
            <a:r>
              <a:rPr lang="en-US" sz="2800" dirty="0">
                <a:solidFill>
                  <a:srgbClr val="0070C0"/>
                </a:solidFill>
              </a:rPr>
              <a:t>2 Corinthians 11:8-9</a:t>
            </a:r>
          </a:p>
          <a:p>
            <a:pPr lvl="1" eaLnBrk="1" hangingPunct="1">
              <a:defRPr/>
            </a:pPr>
            <a:r>
              <a:rPr lang="en-US" sz="2800" dirty="0"/>
              <a:t>Benevolence.</a:t>
            </a:r>
            <a:r>
              <a:rPr lang="en-US" sz="2800" dirty="0">
                <a:solidFill>
                  <a:schemeClr val="bg2"/>
                </a:solidFill>
              </a:rPr>
              <a:t> </a:t>
            </a:r>
            <a:r>
              <a:rPr lang="en-US" sz="2800" dirty="0">
                <a:solidFill>
                  <a:srgbClr val="0070C0"/>
                </a:solidFill>
              </a:rPr>
              <a:t>Acts 2, 4, 6;</a:t>
            </a:r>
            <a:br>
              <a:rPr lang="en-US" sz="2800" dirty="0">
                <a:solidFill>
                  <a:srgbClr val="0070C0"/>
                </a:solidFill>
              </a:rPr>
            </a:br>
            <a:r>
              <a:rPr lang="en-US" sz="2800" dirty="0">
                <a:solidFill>
                  <a:srgbClr val="0070C0"/>
                </a:solidFill>
              </a:rPr>
              <a:t>Acts 11:27-30; 1 Corinthians 16:1-3;</a:t>
            </a:r>
            <a:br>
              <a:rPr lang="en-US" sz="2800" dirty="0">
                <a:solidFill>
                  <a:srgbClr val="0070C0"/>
                </a:solidFill>
              </a:rPr>
            </a:br>
            <a:r>
              <a:rPr lang="en-US" sz="2800" dirty="0">
                <a:solidFill>
                  <a:srgbClr val="0070C0"/>
                </a:solidFill>
              </a:rPr>
              <a:t>2 Corinthians 8:1-5; 9:1-2;</a:t>
            </a:r>
            <a:br>
              <a:rPr lang="en-US" sz="2800" dirty="0">
                <a:solidFill>
                  <a:srgbClr val="0070C0"/>
                </a:solidFill>
              </a:rPr>
            </a:br>
            <a:r>
              <a:rPr lang="en-US" sz="2800" dirty="0">
                <a:solidFill>
                  <a:srgbClr val="0070C0"/>
                </a:solidFill>
              </a:rPr>
              <a:t>Romans 15:25ff</a:t>
            </a:r>
          </a:p>
          <a:p>
            <a:pPr lvl="1" eaLnBrk="1" hangingPunct="1">
              <a:defRPr/>
            </a:pPr>
            <a:r>
              <a:rPr lang="en-US" sz="2800" dirty="0"/>
              <a:t>Edification.</a:t>
            </a:r>
            <a:r>
              <a:rPr lang="en-US" sz="2800" dirty="0">
                <a:solidFill>
                  <a:schemeClr val="bg2"/>
                </a:solidFill>
              </a:rPr>
              <a:t> </a:t>
            </a:r>
            <a:r>
              <a:rPr lang="en-US" sz="2800" dirty="0">
                <a:solidFill>
                  <a:srgbClr val="0070C0"/>
                </a:solidFill>
              </a:rPr>
              <a:t>Ephesians 4:11-16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1" grpId="0" build="p" bldLvl="2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96" name="Rectangle 24"/>
          <p:cNvSpPr>
            <a:spLocks noGrp="1" noRot="1" noChangeArrowheads="1"/>
          </p:cNvSpPr>
          <p:nvPr>
            <p:ph type="title"/>
          </p:nvPr>
        </p:nvSpPr>
        <p:spPr>
          <a:xfrm>
            <a:off x="2172092" y="171272"/>
            <a:ext cx="4819454" cy="1200329"/>
          </a:xfrm>
          <a:noFill/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n-US" sz="3600" b="1" dirty="0">
                <a:solidFill>
                  <a:schemeClr val="tx1"/>
                </a:solidFill>
              </a:rPr>
              <a:t>Bible Pattern For The Work Of Evangelism</a:t>
            </a:r>
          </a:p>
        </p:txBody>
      </p:sp>
      <p:sp>
        <p:nvSpPr>
          <p:cNvPr id="28676" name="Rectangle 4"/>
          <p:cNvSpPr>
            <a:spLocks noChangeArrowheads="1"/>
          </p:cNvSpPr>
          <p:nvPr/>
        </p:nvSpPr>
        <p:spPr bwMode="auto">
          <a:xfrm>
            <a:off x="228208" y="1752600"/>
            <a:ext cx="8724116" cy="1373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92075" tIns="46038" rIns="92075" bIns="46038">
            <a:spAutoFit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26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Verdana"/>
                <a:ea typeface="+mn-ea"/>
                <a:cs typeface="Arial"/>
              </a:rPr>
              <a:t>1 Timothy 3:15; 1 Corinthians 9:14; Acts 11:22; Philippians 4:15; 2 Corinthians 11:8-9.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/>
                <a:ea typeface="+mn-ea"/>
                <a:cs typeface="Arial"/>
              </a:rPr>
              <a:t>This:</a:t>
            </a:r>
            <a:r>
              <a:rPr kumimoji="0" lang="en-US" sz="2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Verdana"/>
                <a:ea typeface="+mn-ea"/>
                <a:cs typeface="Arial"/>
              </a:rPr>
              <a:t>	</a:t>
            </a:r>
            <a:r>
              <a:rPr kumimoji="0" lang="en-US" sz="2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/>
                <a:ea typeface="+mn-ea"/>
                <a:cs typeface="Arial"/>
              </a:rPr>
              <a:t>				</a:t>
            </a:r>
            <a:r>
              <a:rPr kumimoji="0" lang="en-US" sz="2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/>
                <a:ea typeface="+mn-ea"/>
                <a:cs typeface="Arial"/>
              </a:rPr>
              <a:t>Not This:</a:t>
            </a:r>
          </a:p>
        </p:txBody>
      </p:sp>
      <p:sp>
        <p:nvSpPr>
          <p:cNvPr id="18437" name="Oval 5"/>
          <p:cNvSpPr>
            <a:spLocks noChangeArrowheads="1"/>
          </p:cNvSpPr>
          <p:nvPr/>
        </p:nvSpPr>
        <p:spPr bwMode="auto">
          <a:xfrm>
            <a:off x="381000" y="3581400"/>
            <a:ext cx="914400" cy="914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Arial"/>
              </a:rPr>
              <a:t>Church</a:t>
            </a:r>
          </a:p>
        </p:txBody>
      </p:sp>
      <p:sp>
        <p:nvSpPr>
          <p:cNvPr id="18438" name="Oval 6"/>
          <p:cNvSpPr>
            <a:spLocks noChangeArrowheads="1"/>
          </p:cNvSpPr>
          <p:nvPr/>
        </p:nvSpPr>
        <p:spPr bwMode="auto">
          <a:xfrm>
            <a:off x="2286000" y="3581400"/>
            <a:ext cx="1066800" cy="914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Arial"/>
              </a:rPr>
              <a:t>preacher</a:t>
            </a:r>
          </a:p>
        </p:txBody>
      </p:sp>
      <p:sp>
        <p:nvSpPr>
          <p:cNvPr id="18439" name="Oval 7"/>
          <p:cNvSpPr>
            <a:spLocks noChangeArrowheads="1"/>
          </p:cNvSpPr>
          <p:nvPr/>
        </p:nvSpPr>
        <p:spPr bwMode="auto">
          <a:xfrm>
            <a:off x="3956893" y="3505200"/>
            <a:ext cx="914400" cy="914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Arial"/>
              </a:rPr>
              <a:t>Church</a:t>
            </a:r>
          </a:p>
        </p:txBody>
      </p:sp>
      <p:sp>
        <p:nvSpPr>
          <p:cNvPr id="18440" name="Oval 8"/>
          <p:cNvSpPr>
            <a:spLocks noChangeArrowheads="1"/>
          </p:cNvSpPr>
          <p:nvPr/>
        </p:nvSpPr>
        <p:spPr bwMode="auto">
          <a:xfrm>
            <a:off x="5557092" y="3766954"/>
            <a:ext cx="1850809" cy="251286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Arial"/>
              </a:rPr>
              <a:t>Missionary</a:t>
            </a:r>
            <a:b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Arial"/>
              </a:rPr>
            </a:b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Arial"/>
              </a:rPr>
              <a:t>Society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Arial"/>
              </a:rPr>
              <a:t>Or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Arial"/>
              </a:rPr>
              <a:t>Sponsoring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Arial"/>
              </a:rPr>
              <a:t>Church</a:t>
            </a:r>
          </a:p>
        </p:txBody>
      </p:sp>
      <p:sp>
        <p:nvSpPr>
          <p:cNvPr id="18441" name="Oval 9"/>
          <p:cNvSpPr>
            <a:spLocks noChangeArrowheads="1"/>
          </p:cNvSpPr>
          <p:nvPr/>
        </p:nvSpPr>
        <p:spPr bwMode="auto">
          <a:xfrm>
            <a:off x="3956893" y="4572000"/>
            <a:ext cx="914400" cy="914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Arial"/>
              </a:rPr>
              <a:t>Church</a:t>
            </a:r>
          </a:p>
        </p:txBody>
      </p:sp>
      <p:sp>
        <p:nvSpPr>
          <p:cNvPr id="18442" name="Oval 10"/>
          <p:cNvSpPr>
            <a:spLocks noChangeArrowheads="1"/>
          </p:cNvSpPr>
          <p:nvPr/>
        </p:nvSpPr>
        <p:spPr bwMode="auto">
          <a:xfrm>
            <a:off x="3956893" y="5638800"/>
            <a:ext cx="914400" cy="914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Arial"/>
              </a:rPr>
              <a:t>Church</a:t>
            </a:r>
          </a:p>
        </p:txBody>
      </p:sp>
      <p:sp>
        <p:nvSpPr>
          <p:cNvPr id="18443" name="Oval 11"/>
          <p:cNvSpPr>
            <a:spLocks noChangeArrowheads="1"/>
          </p:cNvSpPr>
          <p:nvPr/>
        </p:nvSpPr>
        <p:spPr bwMode="auto">
          <a:xfrm>
            <a:off x="7847816" y="4572000"/>
            <a:ext cx="1066800" cy="914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Arial"/>
              </a:rPr>
              <a:t>preacher</a:t>
            </a:r>
          </a:p>
        </p:txBody>
      </p:sp>
      <p:sp>
        <p:nvSpPr>
          <p:cNvPr id="18444" name="Line 12"/>
          <p:cNvSpPr>
            <a:spLocks noChangeShapeType="1"/>
          </p:cNvSpPr>
          <p:nvPr/>
        </p:nvSpPr>
        <p:spPr bwMode="auto">
          <a:xfrm>
            <a:off x="1371600" y="4038600"/>
            <a:ext cx="83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aramond" pitchFamily="18" charset="0"/>
              <a:ea typeface="+mn-ea"/>
              <a:cs typeface="Arial"/>
            </a:endParaRPr>
          </a:p>
        </p:txBody>
      </p:sp>
      <p:sp>
        <p:nvSpPr>
          <p:cNvPr id="18445" name="Line 13"/>
          <p:cNvSpPr>
            <a:spLocks noChangeShapeType="1"/>
          </p:cNvSpPr>
          <p:nvPr/>
        </p:nvSpPr>
        <p:spPr bwMode="auto">
          <a:xfrm>
            <a:off x="4853232" y="4191000"/>
            <a:ext cx="6096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aramond" pitchFamily="18" charset="0"/>
              <a:ea typeface="+mn-ea"/>
              <a:cs typeface="Arial"/>
            </a:endParaRPr>
          </a:p>
        </p:txBody>
      </p:sp>
      <p:sp>
        <p:nvSpPr>
          <p:cNvPr id="18446" name="Line 14"/>
          <p:cNvSpPr>
            <a:spLocks noChangeShapeType="1"/>
          </p:cNvSpPr>
          <p:nvPr/>
        </p:nvSpPr>
        <p:spPr bwMode="auto">
          <a:xfrm>
            <a:off x="4929432" y="50292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aramond" pitchFamily="18" charset="0"/>
              <a:ea typeface="+mn-ea"/>
              <a:cs typeface="Arial"/>
            </a:endParaRPr>
          </a:p>
        </p:txBody>
      </p:sp>
      <p:sp>
        <p:nvSpPr>
          <p:cNvPr id="18447" name="Line 15"/>
          <p:cNvSpPr>
            <a:spLocks noChangeShapeType="1"/>
          </p:cNvSpPr>
          <p:nvPr/>
        </p:nvSpPr>
        <p:spPr bwMode="auto">
          <a:xfrm flipV="1">
            <a:off x="4929432" y="5486400"/>
            <a:ext cx="609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aramond" pitchFamily="18" charset="0"/>
              <a:ea typeface="+mn-ea"/>
              <a:cs typeface="Arial"/>
            </a:endParaRPr>
          </a:p>
        </p:txBody>
      </p:sp>
      <p:sp>
        <p:nvSpPr>
          <p:cNvPr id="18448" name="Line 16"/>
          <p:cNvSpPr>
            <a:spLocks noChangeShapeType="1"/>
          </p:cNvSpPr>
          <p:nvPr/>
        </p:nvSpPr>
        <p:spPr bwMode="auto">
          <a:xfrm>
            <a:off x="7494309" y="5029200"/>
            <a:ext cx="29459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aramond" pitchFamily="18" charset="0"/>
              <a:ea typeface="+mn-ea"/>
              <a:cs typeface="Arial"/>
            </a:endParaRPr>
          </a:p>
        </p:txBody>
      </p:sp>
      <p:sp>
        <p:nvSpPr>
          <p:cNvPr id="18449" name="Oval 17"/>
          <p:cNvSpPr>
            <a:spLocks noChangeArrowheads="1"/>
          </p:cNvSpPr>
          <p:nvPr/>
        </p:nvSpPr>
        <p:spPr bwMode="auto">
          <a:xfrm>
            <a:off x="381000" y="5296292"/>
            <a:ext cx="914400" cy="54864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Arial"/>
              </a:rPr>
              <a:t>Church</a:t>
            </a:r>
          </a:p>
        </p:txBody>
      </p:sp>
      <p:sp>
        <p:nvSpPr>
          <p:cNvPr id="18450" name="Oval 18"/>
          <p:cNvSpPr>
            <a:spLocks noChangeArrowheads="1"/>
          </p:cNvSpPr>
          <p:nvPr/>
        </p:nvSpPr>
        <p:spPr bwMode="auto">
          <a:xfrm>
            <a:off x="381000" y="5905892"/>
            <a:ext cx="914400" cy="54864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Arial"/>
              </a:rPr>
              <a:t>Church</a:t>
            </a:r>
          </a:p>
        </p:txBody>
      </p:sp>
      <p:sp>
        <p:nvSpPr>
          <p:cNvPr id="18451" name="Oval 19"/>
          <p:cNvSpPr>
            <a:spLocks noChangeArrowheads="1"/>
          </p:cNvSpPr>
          <p:nvPr/>
        </p:nvSpPr>
        <p:spPr bwMode="auto">
          <a:xfrm>
            <a:off x="381000" y="4686692"/>
            <a:ext cx="914400" cy="54864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Arial"/>
              </a:rPr>
              <a:t>Church</a:t>
            </a:r>
          </a:p>
        </p:txBody>
      </p:sp>
      <p:sp>
        <p:nvSpPr>
          <p:cNvPr id="18452" name="Oval 20"/>
          <p:cNvSpPr>
            <a:spLocks noChangeArrowheads="1"/>
          </p:cNvSpPr>
          <p:nvPr/>
        </p:nvSpPr>
        <p:spPr bwMode="auto">
          <a:xfrm>
            <a:off x="2362200" y="5105400"/>
            <a:ext cx="1066800" cy="914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Arial"/>
              </a:rPr>
              <a:t>preacher</a:t>
            </a:r>
          </a:p>
        </p:txBody>
      </p:sp>
      <p:sp>
        <p:nvSpPr>
          <p:cNvPr id="18453" name="Line 21"/>
          <p:cNvSpPr>
            <a:spLocks noChangeShapeType="1"/>
          </p:cNvSpPr>
          <p:nvPr/>
        </p:nvSpPr>
        <p:spPr bwMode="auto">
          <a:xfrm>
            <a:off x="1371600" y="5029200"/>
            <a:ext cx="9144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aramond" pitchFamily="18" charset="0"/>
              <a:ea typeface="+mn-ea"/>
              <a:cs typeface="Arial"/>
            </a:endParaRPr>
          </a:p>
        </p:txBody>
      </p:sp>
      <p:sp>
        <p:nvSpPr>
          <p:cNvPr id="18454" name="Line 22"/>
          <p:cNvSpPr>
            <a:spLocks noChangeShapeType="1"/>
          </p:cNvSpPr>
          <p:nvPr/>
        </p:nvSpPr>
        <p:spPr bwMode="auto">
          <a:xfrm>
            <a:off x="1371600" y="5562600"/>
            <a:ext cx="83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aramond" pitchFamily="18" charset="0"/>
              <a:ea typeface="+mn-ea"/>
              <a:cs typeface="Arial"/>
            </a:endParaRPr>
          </a:p>
        </p:txBody>
      </p:sp>
      <p:sp>
        <p:nvSpPr>
          <p:cNvPr id="18455" name="Line 23"/>
          <p:cNvSpPr>
            <a:spLocks noChangeShapeType="1"/>
          </p:cNvSpPr>
          <p:nvPr/>
        </p:nvSpPr>
        <p:spPr bwMode="auto">
          <a:xfrm flipV="1">
            <a:off x="1371598" y="5867400"/>
            <a:ext cx="914401" cy="26125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aramond" pitchFamily="18" charset="0"/>
              <a:ea typeface="+mn-ea"/>
              <a:cs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736864" y="1676400"/>
            <a:ext cx="1534998" cy="492443"/>
          </a:xfrm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en-US" sz="2600" b="1" dirty="0"/>
              <a:t>This:</a:t>
            </a:r>
          </a:p>
        </p:txBody>
      </p:sp>
      <p:sp>
        <p:nvSpPr>
          <p:cNvPr id="29700" name="Rectangle 4"/>
          <p:cNvSpPr>
            <a:spLocks noGrp="1" noChangeArrowheads="1"/>
          </p:cNvSpPr>
          <p:nvPr>
            <p:ph sz="half" idx="2"/>
          </p:nvPr>
        </p:nvSpPr>
        <p:spPr>
          <a:xfrm>
            <a:off x="4648200" y="1676400"/>
            <a:ext cx="2400692" cy="523220"/>
          </a:xfrm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en-US" b="1" dirty="0"/>
              <a:t>Not This:</a:t>
            </a:r>
          </a:p>
        </p:txBody>
      </p:sp>
      <p:sp>
        <p:nvSpPr>
          <p:cNvPr id="19461" name="Rectangle 5"/>
          <p:cNvSpPr>
            <a:spLocks noChangeArrowheads="1"/>
          </p:cNvSpPr>
          <p:nvPr/>
        </p:nvSpPr>
        <p:spPr bwMode="auto">
          <a:xfrm>
            <a:off x="228600" y="0"/>
            <a:ext cx="84582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400" b="0" i="0" u="none" strike="noStrike" kern="1200" cap="none" spc="0" normalizeH="0" baseline="0" noProof="0">
              <a:ln>
                <a:noFill/>
              </a:ln>
              <a:solidFill>
                <a:srgbClr val="006666"/>
              </a:solidFill>
              <a:effectLst/>
              <a:uLnTx/>
              <a:uFillTx/>
              <a:latin typeface="Times New Roman" pitchFamily="18" charset="0"/>
              <a:ea typeface="+mn-ea"/>
              <a:cs typeface="Arial"/>
            </a:endParaRPr>
          </a:p>
        </p:txBody>
      </p:sp>
      <p:sp>
        <p:nvSpPr>
          <p:cNvPr id="19462" name="Oval 6"/>
          <p:cNvSpPr>
            <a:spLocks noChangeArrowheads="1"/>
          </p:cNvSpPr>
          <p:nvPr/>
        </p:nvSpPr>
        <p:spPr bwMode="auto">
          <a:xfrm>
            <a:off x="381000" y="3657600"/>
            <a:ext cx="914400" cy="914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aramond" pitchFamily="18" charset="0"/>
              <a:ea typeface="+mn-ea"/>
              <a:cs typeface="Arial"/>
            </a:endParaRPr>
          </a:p>
        </p:txBody>
      </p:sp>
      <p:sp>
        <p:nvSpPr>
          <p:cNvPr id="19463" name="Oval 7"/>
          <p:cNvSpPr>
            <a:spLocks noChangeArrowheads="1"/>
          </p:cNvSpPr>
          <p:nvPr/>
        </p:nvSpPr>
        <p:spPr bwMode="auto">
          <a:xfrm>
            <a:off x="1981200" y="2971800"/>
            <a:ext cx="914400" cy="533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aramond" pitchFamily="18" charset="0"/>
              <a:ea typeface="+mn-ea"/>
              <a:cs typeface="Arial"/>
            </a:endParaRPr>
          </a:p>
        </p:txBody>
      </p:sp>
      <p:sp>
        <p:nvSpPr>
          <p:cNvPr id="19464" name="Oval 8"/>
          <p:cNvSpPr>
            <a:spLocks noChangeArrowheads="1"/>
          </p:cNvSpPr>
          <p:nvPr/>
        </p:nvSpPr>
        <p:spPr bwMode="auto">
          <a:xfrm>
            <a:off x="4800600" y="2286000"/>
            <a:ext cx="914400" cy="533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aramond" pitchFamily="18" charset="0"/>
              <a:ea typeface="+mn-ea"/>
              <a:cs typeface="Arial"/>
            </a:endParaRPr>
          </a:p>
        </p:txBody>
      </p:sp>
      <p:sp>
        <p:nvSpPr>
          <p:cNvPr id="19465" name="Oval 9"/>
          <p:cNvSpPr>
            <a:spLocks noChangeArrowheads="1"/>
          </p:cNvSpPr>
          <p:nvPr/>
        </p:nvSpPr>
        <p:spPr bwMode="auto">
          <a:xfrm>
            <a:off x="6019800" y="2743200"/>
            <a:ext cx="914400" cy="914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aramond" pitchFamily="18" charset="0"/>
              <a:ea typeface="+mn-ea"/>
              <a:cs typeface="Arial"/>
            </a:endParaRPr>
          </a:p>
        </p:txBody>
      </p:sp>
      <p:sp>
        <p:nvSpPr>
          <p:cNvPr id="19466" name="Oval 10"/>
          <p:cNvSpPr>
            <a:spLocks noChangeArrowheads="1"/>
          </p:cNvSpPr>
          <p:nvPr/>
        </p:nvSpPr>
        <p:spPr bwMode="auto">
          <a:xfrm>
            <a:off x="4724400" y="2971800"/>
            <a:ext cx="914400" cy="609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aramond" pitchFamily="18" charset="0"/>
              <a:ea typeface="+mn-ea"/>
              <a:cs typeface="Arial"/>
            </a:endParaRPr>
          </a:p>
        </p:txBody>
      </p:sp>
      <p:sp>
        <p:nvSpPr>
          <p:cNvPr id="19467" name="Oval 11"/>
          <p:cNvSpPr>
            <a:spLocks noChangeArrowheads="1"/>
          </p:cNvSpPr>
          <p:nvPr/>
        </p:nvSpPr>
        <p:spPr bwMode="auto">
          <a:xfrm>
            <a:off x="4800600" y="3733800"/>
            <a:ext cx="9144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aramond" pitchFamily="18" charset="0"/>
              <a:ea typeface="+mn-ea"/>
              <a:cs typeface="Arial"/>
            </a:endParaRPr>
          </a:p>
        </p:txBody>
      </p:sp>
      <p:sp>
        <p:nvSpPr>
          <p:cNvPr id="19468" name="Oval 12"/>
          <p:cNvSpPr>
            <a:spLocks noChangeArrowheads="1"/>
          </p:cNvSpPr>
          <p:nvPr/>
        </p:nvSpPr>
        <p:spPr bwMode="auto">
          <a:xfrm>
            <a:off x="7924800" y="2819400"/>
            <a:ext cx="914400" cy="914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aramond" pitchFamily="18" charset="0"/>
              <a:ea typeface="+mn-ea"/>
              <a:cs typeface="Arial"/>
            </a:endParaRPr>
          </a:p>
        </p:txBody>
      </p:sp>
      <p:sp>
        <p:nvSpPr>
          <p:cNvPr id="19469" name="Line 13"/>
          <p:cNvSpPr>
            <a:spLocks noChangeShapeType="1"/>
          </p:cNvSpPr>
          <p:nvPr/>
        </p:nvSpPr>
        <p:spPr bwMode="auto">
          <a:xfrm flipV="1">
            <a:off x="1371600" y="3429000"/>
            <a:ext cx="6096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aramond" pitchFamily="18" charset="0"/>
              <a:ea typeface="+mn-ea"/>
              <a:cs typeface="Arial"/>
            </a:endParaRPr>
          </a:p>
        </p:txBody>
      </p:sp>
      <p:sp>
        <p:nvSpPr>
          <p:cNvPr id="19470" name="Line 14"/>
          <p:cNvSpPr>
            <a:spLocks noChangeShapeType="1"/>
          </p:cNvSpPr>
          <p:nvPr/>
        </p:nvSpPr>
        <p:spPr bwMode="auto">
          <a:xfrm>
            <a:off x="5715000" y="2743200"/>
            <a:ext cx="3048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aramond" pitchFamily="18" charset="0"/>
              <a:ea typeface="+mn-ea"/>
              <a:cs typeface="Arial"/>
            </a:endParaRPr>
          </a:p>
        </p:txBody>
      </p:sp>
      <p:sp>
        <p:nvSpPr>
          <p:cNvPr id="19471" name="Line 15"/>
          <p:cNvSpPr>
            <a:spLocks noChangeShapeType="1"/>
          </p:cNvSpPr>
          <p:nvPr/>
        </p:nvSpPr>
        <p:spPr bwMode="auto">
          <a:xfrm>
            <a:off x="5715000" y="32766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aramond" pitchFamily="18" charset="0"/>
              <a:ea typeface="+mn-ea"/>
              <a:cs typeface="Arial"/>
            </a:endParaRPr>
          </a:p>
        </p:txBody>
      </p:sp>
      <p:sp>
        <p:nvSpPr>
          <p:cNvPr id="19472" name="Line 16"/>
          <p:cNvSpPr>
            <a:spLocks noChangeShapeType="1"/>
          </p:cNvSpPr>
          <p:nvPr/>
        </p:nvSpPr>
        <p:spPr bwMode="auto">
          <a:xfrm flipV="1">
            <a:off x="5715000" y="3581400"/>
            <a:ext cx="3810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aramond" pitchFamily="18" charset="0"/>
              <a:ea typeface="+mn-ea"/>
              <a:cs typeface="Arial"/>
            </a:endParaRPr>
          </a:p>
        </p:txBody>
      </p:sp>
      <p:sp>
        <p:nvSpPr>
          <p:cNvPr id="19473" name="Line 17"/>
          <p:cNvSpPr>
            <a:spLocks noChangeShapeType="1"/>
          </p:cNvSpPr>
          <p:nvPr/>
        </p:nvSpPr>
        <p:spPr bwMode="auto">
          <a:xfrm>
            <a:off x="7086600" y="3276600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aramond" pitchFamily="18" charset="0"/>
              <a:ea typeface="+mn-ea"/>
              <a:cs typeface="Arial"/>
            </a:endParaRPr>
          </a:p>
        </p:txBody>
      </p:sp>
      <p:sp>
        <p:nvSpPr>
          <p:cNvPr id="19474" name="Oval 18"/>
          <p:cNvSpPr>
            <a:spLocks noChangeArrowheads="1"/>
          </p:cNvSpPr>
          <p:nvPr/>
        </p:nvSpPr>
        <p:spPr bwMode="auto">
          <a:xfrm>
            <a:off x="381000" y="2133600"/>
            <a:ext cx="762000" cy="685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aramond" pitchFamily="18" charset="0"/>
              <a:ea typeface="+mn-ea"/>
              <a:cs typeface="Arial"/>
            </a:endParaRPr>
          </a:p>
        </p:txBody>
      </p:sp>
      <p:sp>
        <p:nvSpPr>
          <p:cNvPr id="19475" name="Oval 19"/>
          <p:cNvSpPr>
            <a:spLocks noChangeArrowheads="1"/>
          </p:cNvSpPr>
          <p:nvPr/>
        </p:nvSpPr>
        <p:spPr bwMode="auto">
          <a:xfrm>
            <a:off x="1981200" y="4343400"/>
            <a:ext cx="914400" cy="533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aramond" pitchFamily="18" charset="0"/>
              <a:ea typeface="+mn-ea"/>
              <a:cs typeface="Arial"/>
            </a:endParaRPr>
          </a:p>
        </p:txBody>
      </p:sp>
      <p:sp>
        <p:nvSpPr>
          <p:cNvPr id="19476" name="Oval 20"/>
          <p:cNvSpPr>
            <a:spLocks noChangeArrowheads="1"/>
          </p:cNvSpPr>
          <p:nvPr/>
        </p:nvSpPr>
        <p:spPr bwMode="auto">
          <a:xfrm>
            <a:off x="2057400" y="3657600"/>
            <a:ext cx="914400" cy="533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aramond" pitchFamily="18" charset="0"/>
              <a:ea typeface="+mn-ea"/>
              <a:cs typeface="Arial"/>
            </a:endParaRPr>
          </a:p>
        </p:txBody>
      </p:sp>
      <p:sp>
        <p:nvSpPr>
          <p:cNvPr id="19477" name="Oval 21"/>
          <p:cNvSpPr>
            <a:spLocks noChangeArrowheads="1"/>
          </p:cNvSpPr>
          <p:nvPr/>
        </p:nvSpPr>
        <p:spPr bwMode="auto">
          <a:xfrm>
            <a:off x="228600" y="4876800"/>
            <a:ext cx="914400" cy="533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aramond" pitchFamily="18" charset="0"/>
              <a:ea typeface="+mn-ea"/>
              <a:cs typeface="Arial"/>
            </a:endParaRPr>
          </a:p>
        </p:txBody>
      </p:sp>
      <p:sp>
        <p:nvSpPr>
          <p:cNvPr id="19478" name="Line 22"/>
          <p:cNvSpPr>
            <a:spLocks noChangeShapeType="1"/>
          </p:cNvSpPr>
          <p:nvPr/>
        </p:nvSpPr>
        <p:spPr bwMode="auto">
          <a:xfrm flipV="1">
            <a:off x="1371600" y="40386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aramond" pitchFamily="18" charset="0"/>
              <a:ea typeface="+mn-ea"/>
              <a:cs typeface="Arial"/>
            </a:endParaRPr>
          </a:p>
        </p:txBody>
      </p:sp>
      <p:sp>
        <p:nvSpPr>
          <p:cNvPr id="19479" name="Line 23"/>
          <p:cNvSpPr>
            <a:spLocks noChangeShapeType="1"/>
          </p:cNvSpPr>
          <p:nvPr/>
        </p:nvSpPr>
        <p:spPr bwMode="auto">
          <a:xfrm>
            <a:off x="1295400" y="4343400"/>
            <a:ext cx="5334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aramond" pitchFamily="18" charset="0"/>
              <a:ea typeface="+mn-ea"/>
              <a:cs typeface="Arial"/>
            </a:endParaRPr>
          </a:p>
        </p:txBody>
      </p:sp>
      <p:sp>
        <p:nvSpPr>
          <p:cNvPr id="19480" name="Oval 24"/>
          <p:cNvSpPr>
            <a:spLocks noChangeArrowheads="1"/>
          </p:cNvSpPr>
          <p:nvPr/>
        </p:nvSpPr>
        <p:spPr bwMode="auto">
          <a:xfrm>
            <a:off x="228600" y="5562600"/>
            <a:ext cx="9144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aramond" pitchFamily="18" charset="0"/>
              <a:ea typeface="+mn-ea"/>
              <a:cs typeface="Arial"/>
            </a:endParaRPr>
          </a:p>
        </p:txBody>
      </p:sp>
      <p:sp>
        <p:nvSpPr>
          <p:cNvPr id="19481" name="Oval 25"/>
          <p:cNvSpPr>
            <a:spLocks noChangeArrowheads="1"/>
          </p:cNvSpPr>
          <p:nvPr/>
        </p:nvSpPr>
        <p:spPr bwMode="auto">
          <a:xfrm>
            <a:off x="228600" y="6096000"/>
            <a:ext cx="914400" cy="533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aramond" pitchFamily="18" charset="0"/>
              <a:ea typeface="+mn-ea"/>
              <a:cs typeface="Arial"/>
            </a:endParaRPr>
          </a:p>
        </p:txBody>
      </p:sp>
      <p:sp>
        <p:nvSpPr>
          <p:cNvPr id="19482" name="Oval 26"/>
          <p:cNvSpPr>
            <a:spLocks noChangeArrowheads="1"/>
          </p:cNvSpPr>
          <p:nvPr/>
        </p:nvSpPr>
        <p:spPr bwMode="auto">
          <a:xfrm>
            <a:off x="1981200" y="5257800"/>
            <a:ext cx="914400" cy="914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aramond" pitchFamily="18" charset="0"/>
              <a:ea typeface="+mn-ea"/>
              <a:cs typeface="Arial"/>
            </a:endParaRPr>
          </a:p>
        </p:txBody>
      </p:sp>
      <p:sp>
        <p:nvSpPr>
          <p:cNvPr id="19483" name="Line 27"/>
          <p:cNvSpPr>
            <a:spLocks noChangeShapeType="1"/>
          </p:cNvSpPr>
          <p:nvPr/>
        </p:nvSpPr>
        <p:spPr bwMode="auto">
          <a:xfrm>
            <a:off x="1371600" y="5181600"/>
            <a:ext cx="5334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aramond" pitchFamily="18" charset="0"/>
              <a:ea typeface="+mn-ea"/>
              <a:cs typeface="Arial"/>
            </a:endParaRPr>
          </a:p>
        </p:txBody>
      </p:sp>
      <p:sp>
        <p:nvSpPr>
          <p:cNvPr id="19484" name="Line 28"/>
          <p:cNvSpPr>
            <a:spLocks noChangeShapeType="1"/>
          </p:cNvSpPr>
          <p:nvPr/>
        </p:nvSpPr>
        <p:spPr bwMode="auto">
          <a:xfrm>
            <a:off x="1295400" y="57912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aramond" pitchFamily="18" charset="0"/>
              <a:ea typeface="+mn-ea"/>
              <a:cs typeface="Arial"/>
            </a:endParaRPr>
          </a:p>
        </p:txBody>
      </p:sp>
      <p:sp>
        <p:nvSpPr>
          <p:cNvPr id="19485" name="Line 29"/>
          <p:cNvSpPr>
            <a:spLocks noChangeShapeType="1"/>
          </p:cNvSpPr>
          <p:nvPr/>
        </p:nvSpPr>
        <p:spPr bwMode="auto">
          <a:xfrm flipV="1">
            <a:off x="1371600" y="6019800"/>
            <a:ext cx="6096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aramond" pitchFamily="18" charset="0"/>
              <a:ea typeface="+mn-ea"/>
              <a:cs typeface="Arial"/>
            </a:endParaRPr>
          </a:p>
        </p:txBody>
      </p:sp>
      <p:sp>
        <p:nvSpPr>
          <p:cNvPr id="29726" name="Text Box 30"/>
          <p:cNvSpPr txBox="1">
            <a:spLocks noChangeArrowheads="1"/>
          </p:cNvSpPr>
          <p:nvPr/>
        </p:nvSpPr>
        <p:spPr bwMode="auto">
          <a:xfrm>
            <a:off x="1106860" y="2246755"/>
            <a:ext cx="180209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Verdana"/>
                <a:ea typeface="+mn-ea"/>
                <a:cs typeface="Arial"/>
              </a:rPr>
              <a:t>Acts 2, 4 ,6</a:t>
            </a:r>
          </a:p>
        </p:txBody>
      </p:sp>
      <p:sp>
        <p:nvSpPr>
          <p:cNvPr id="29727" name="Text Box 31"/>
          <p:cNvSpPr txBox="1">
            <a:spLocks noChangeArrowheads="1"/>
          </p:cNvSpPr>
          <p:nvPr/>
        </p:nvSpPr>
        <p:spPr bwMode="auto">
          <a:xfrm>
            <a:off x="2919001" y="3731871"/>
            <a:ext cx="172515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Verdana"/>
                <a:ea typeface="+mn-ea"/>
                <a:cs typeface="Arial"/>
              </a:rPr>
              <a:t>Acts 11:27</a:t>
            </a:r>
          </a:p>
        </p:txBody>
      </p:sp>
      <p:sp>
        <p:nvSpPr>
          <p:cNvPr id="29728" name="Text Box 32"/>
          <p:cNvSpPr txBox="1">
            <a:spLocks noChangeArrowheads="1"/>
          </p:cNvSpPr>
          <p:nvPr/>
        </p:nvSpPr>
        <p:spPr bwMode="auto">
          <a:xfrm>
            <a:off x="2924665" y="5219306"/>
            <a:ext cx="314227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Verdana"/>
                <a:ea typeface="+mn-ea"/>
                <a:cs typeface="Arial"/>
              </a:rPr>
              <a:t>1 Corinthians 16:1-3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Verdana"/>
                <a:ea typeface="+mn-ea"/>
                <a:cs typeface="Arial"/>
              </a:rPr>
              <a:t>2 Corinthian 8-9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Verdana"/>
                <a:ea typeface="+mn-ea"/>
                <a:cs typeface="Arial"/>
              </a:rPr>
              <a:t>Romans 15:25ff</a:t>
            </a:r>
          </a:p>
        </p:txBody>
      </p:sp>
      <p:sp>
        <p:nvSpPr>
          <p:cNvPr id="29729" name="Text Box 33"/>
          <p:cNvSpPr txBox="1">
            <a:spLocks noChangeArrowheads="1"/>
          </p:cNvSpPr>
          <p:nvPr/>
        </p:nvSpPr>
        <p:spPr bwMode="auto">
          <a:xfrm>
            <a:off x="6078721" y="4648200"/>
            <a:ext cx="2829612" cy="1323439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/>
                <a:ea typeface="+mn-ea"/>
                <a:cs typeface="Arial"/>
              </a:rPr>
              <a:t>Reason for giving: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/>
                <a:ea typeface="+mn-ea"/>
                <a:cs typeface="Arial"/>
              </a:rPr>
              <a:t>“that there might be equality”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Verdana"/>
              <a:ea typeface="+mn-ea"/>
              <a:cs typeface="Arial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/>
                <a:ea typeface="+mn-ea"/>
                <a:cs typeface="Arial"/>
              </a:rPr>
              <a:t>2 Corinthians 8:14</a:t>
            </a:r>
          </a:p>
        </p:txBody>
      </p:sp>
      <p:sp>
        <p:nvSpPr>
          <p:cNvPr id="36" name="Rectangle 24">
            <a:extLst>
              <a:ext uri="{FF2B5EF4-FFF2-40B4-BE49-F238E27FC236}">
                <a16:creationId xmlns:a16="http://schemas.microsoft.com/office/drawing/2014/main" id="{1823D5F6-B3DC-E448-5144-7224BC161003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>
          <a:xfrm>
            <a:off x="2134384" y="171272"/>
            <a:ext cx="4914508" cy="1200329"/>
          </a:xfrm>
          <a:noFill/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n-US" sz="3600" b="1" dirty="0">
                <a:solidFill>
                  <a:schemeClr val="tx1"/>
                </a:solidFill>
              </a:rPr>
              <a:t>Bible Pattern For The Work Of Benevolence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97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97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72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3" name="Picture 3" descr="RELCL04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2608" y="2041830"/>
            <a:ext cx="3657600" cy="339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0484" name="Group 4"/>
          <p:cNvGrpSpPr>
            <a:grpSpLocks/>
          </p:cNvGrpSpPr>
          <p:nvPr/>
        </p:nvGrpSpPr>
        <p:grpSpPr bwMode="auto">
          <a:xfrm>
            <a:off x="4419600" y="2895600"/>
            <a:ext cx="1752600" cy="1828800"/>
            <a:chOff x="2304" y="1584"/>
            <a:chExt cx="2112" cy="1872"/>
          </a:xfrm>
          <a:solidFill>
            <a:schemeClr val="accent1"/>
          </a:solidFill>
        </p:grpSpPr>
        <p:sp>
          <p:nvSpPr>
            <p:cNvPr id="20487" name="AutoShape 5"/>
            <p:cNvSpPr>
              <a:spLocks noChangeArrowheads="1"/>
            </p:cNvSpPr>
            <p:nvPr/>
          </p:nvSpPr>
          <p:spPr bwMode="auto">
            <a:xfrm rot="600000">
              <a:off x="2352" y="1584"/>
              <a:ext cx="2064" cy="192"/>
            </a:xfrm>
            <a:prstGeom prst="rightArrow">
              <a:avLst>
                <a:gd name="adj1" fmla="val 41667"/>
                <a:gd name="adj2" fmla="val 268750"/>
              </a:avLst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6666"/>
                </a:solidFill>
                <a:effectLst/>
                <a:uLnTx/>
                <a:uFillTx/>
                <a:latin typeface="Garamond" pitchFamily="18" charset="0"/>
                <a:ea typeface="+mn-ea"/>
                <a:cs typeface="Arial"/>
              </a:endParaRPr>
            </a:p>
          </p:txBody>
        </p:sp>
        <p:sp>
          <p:nvSpPr>
            <p:cNvPr id="20488" name="AutoShape 6"/>
            <p:cNvSpPr>
              <a:spLocks noChangeArrowheads="1"/>
            </p:cNvSpPr>
            <p:nvPr/>
          </p:nvSpPr>
          <p:spPr bwMode="auto">
            <a:xfrm>
              <a:off x="2304" y="2448"/>
              <a:ext cx="2064" cy="192"/>
            </a:xfrm>
            <a:prstGeom prst="rightArrow">
              <a:avLst>
                <a:gd name="adj1" fmla="val 41667"/>
                <a:gd name="adj2" fmla="val 268750"/>
              </a:avLst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6666"/>
                </a:solidFill>
                <a:effectLst/>
                <a:uLnTx/>
                <a:uFillTx/>
                <a:latin typeface="Garamond" pitchFamily="18" charset="0"/>
                <a:ea typeface="+mn-ea"/>
                <a:cs typeface="Arial"/>
              </a:endParaRPr>
            </a:p>
          </p:txBody>
        </p:sp>
        <p:sp>
          <p:nvSpPr>
            <p:cNvPr id="20489" name="AutoShape 7"/>
            <p:cNvSpPr>
              <a:spLocks noChangeArrowheads="1"/>
            </p:cNvSpPr>
            <p:nvPr/>
          </p:nvSpPr>
          <p:spPr bwMode="auto">
            <a:xfrm rot="-600000">
              <a:off x="2304" y="3264"/>
              <a:ext cx="2064" cy="192"/>
            </a:xfrm>
            <a:prstGeom prst="rightArrow">
              <a:avLst>
                <a:gd name="adj1" fmla="val 41667"/>
                <a:gd name="adj2" fmla="val 268750"/>
              </a:avLst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6666"/>
                </a:solidFill>
                <a:effectLst/>
                <a:uLnTx/>
                <a:uFillTx/>
                <a:latin typeface="Garamond" pitchFamily="18" charset="0"/>
                <a:ea typeface="+mn-ea"/>
                <a:cs typeface="Arial"/>
              </a:endParaRPr>
            </a:p>
          </p:txBody>
        </p:sp>
      </p:grpSp>
      <p:sp>
        <p:nvSpPr>
          <p:cNvPr id="20485" name="Text Box 8"/>
          <p:cNvSpPr txBox="1">
            <a:spLocks noChangeArrowheads="1"/>
          </p:cNvSpPr>
          <p:nvPr/>
        </p:nvSpPr>
        <p:spPr bwMode="auto">
          <a:xfrm>
            <a:off x="6330474" y="3048616"/>
            <a:ext cx="259080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marR="0" lvl="0" indent="-45720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/>
                <a:ea typeface="+mn-ea"/>
                <a:cs typeface="Arial"/>
              </a:rPr>
              <a:t>Place</a:t>
            </a:r>
          </a:p>
          <a:p>
            <a:pPr marL="457200" marR="0" lvl="0" indent="-45720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/>
                <a:ea typeface="+mn-ea"/>
                <a:cs typeface="Arial"/>
              </a:rPr>
              <a:t>Personnel</a:t>
            </a:r>
          </a:p>
          <a:p>
            <a:pPr marL="457200" marR="0" lvl="0" indent="-45720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/>
                <a:ea typeface="+mn-ea"/>
                <a:cs typeface="Arial"/>
              </a:rPr>
              <a:t>Provisions</a:t>
            </a:r>
          </a:p>
        </p:txBody>
      </p:sp>
      <p:sp>
        <p:nvSpPr>
          <p:cNvPr id="30729" name="Text Box 9"/>
          <p:cNvSpPr txBox="1">
            <a:spLocks noChangeArrowheads="1"/>
          </p:cNvSpPr>
          <p:nvPr/>
        </p:nvSpPr>
        <p:spPr bwMode="auto">
          <a:xfrm>
            <a:off x="2571098" y="5867400"/>
            <a:ext cx="4185954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charset="0"/>
                <a:ea typeface="+mn-ea"/>
                <a:cs typeface="Arial"/>
              </a:rPr>
              <a:t>Ephesians 4:11-16</a:t>
            </a:r>
          </a:p>
        </p:txBody>
      </p:sp>
      <p:sp>
        <p:nvSpPr>
          <p:cNvPr id="12" name="Rectangle 24">
            <a:extLst>
              <a:ext uri="{FF2B5EF4-FFF2-40B4-BE49-F238E27FC236}">
                <a16:creationId xmlns:a16="http://schemas.microsoft.com/office/drawing/2014/main" id="{BA2EEAAC-ECA8-FE9B-5E88-5DFA576F5F01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>
          <a:xfrm>
            <a:off x="2172092" y="171272"/>
            <a:ext cx="4819454" cy="1200329"/>
          </a:xfrm>
          <a:noFill/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n-US" sz="3600" b="1" dirty="0">
                <a:solidFill>
                  <a:schemeClr val="tx1"/>
                </a:solidFill>
              </a:rPr>
              <a:t>Bible Pattern For The Work Of Edification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2">
  <a:themeElements>
    <a:clrScheme name="Eclipse 1">
      <a:dk1>
        <a:srgbClr val="000000"/>
      </a:dk1>
      <a:lt1>
        <a:srgbClr val="FFFFFF"/>
      </a:lt1>
      <a:dk2>
        <a:srgbClr val="006666"/>
      </a:dk2>
      <a:lt2>
        <a:srgbClr val="5F5F5F"/>
      </a:lt2>
      <a:accent1>
        <a:srgbClr val="33CCCC"/>
      </a:accent1>
      <a:accent2>
        <a:srgbClr val="99CCCC"/>
      </a:accent2>
      <a:accent3>
        <a:srgbClr val="FFFFFF"/>
      </a:accent3>
      <a:accent4>
        <a:srgbClr val="000000"/>
      </a:accent4>
      <a:accent5>
        <a:srgbClr val="ADE2E2"/>
      </a:accent5>
      <a:accent6>
        <a:srgbClr val="8AB9B9"/>
      </a:accent6>
      <a:hlink>
        <a:srgbClr val="006666"/>
      </a:hlink>
      <a:folHlink>
        <a:srgbClr val="B2B2B2"/>
      </a:folHlink>
    </a:clrScheme>
    <a:fontScheme name="Eclipse">
      <a:majorFont>
        <a:latin typeface="Arial"/>
        <a:ea typeface=""/>
        <a:cs typeface="Arial"/>
      </a:majorFont>
      <a:minorFont>
        <a:latin typeface="Verdan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Eclipse 1">
        <a:dk1>
          <a:srgbClr val="000000"/>
        </a:dk1>
        <a:lt1>
          <a:srgbClr val="FFFFFF"/>
        </a:lt1>
        <a:dk2>
          <a:srgbClr val="006666"/>
        </a:dk2>
        <a:lt2>
          <a:srgbClr val="5F5F5F"/>
        </a:lt2>
        <a:accent1>
          <a:srgbClr val="33CCCC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AB9B9"/>
        </a:accent6>
        <a:hlink>
          <a:srgbClr val="006666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lipse 2">
        <a:dk1>
          <a:srgbClr val="000000"/>
        </a:dk1>
        <a:lt1>
          <a:srgbClr val="FFFFFF"/>
        </a:lt1>
        <a:dk2>
          <a:srgbClr val="333366"/>
        </a:dk2>
        <a:lt2>
          <a:srgbClr val="5F5F5F"/>
        </a:lt2>
        <a:accent1>
          <a:srgbClr val="CC99FF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E2CAFF"/>
        </a:accent5>
        <a:accent6>
          <a:srgbClr val="8AB9B9"/>
        </a:accent6>
        <a:hlink>
          <a:srgbClr val="666699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lipse 3">
        <a:dk1>
          <a:srgbClr val="000000"/>
        </a:dk1>
        <a:lt1>
          <a:srgbClr val="FFFFFF"/>
        </a:lt1>
        <a:dk2>
          <a:srgbClr val="0000CC"/>
        </a:dk2>
        <a:lt2>
          <a:srgbClr val="434343"/>
        </a:lt2>
        <a:accent1>
          <a:srgbClr val="99CC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E7B900"/>
        </a:accent6>
        <a:hlink>
          <a:srgbClr val="FF00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lipse 4">
        <a:dk1>
          <a:srgbClr val="000000"/>
        </a:dk1>
        <a:lt1>
          <a:srgbClr val="64AAAE"/>
        </a:lt1>
        <a:dk2>
          <a:srgbClr val="FFFFCC"/>
        </a:dk2>
        <a:lt2>
          <a:srgbClr val="5F5F5F"/>
        </a:lt2>
        <a:accent1>
          <a:srgbClr val="B4B1DB"/>
        </a:accent1>
        <a:accent2>
          <a:srgbClr val="61C1D7"/>
        </a:accent2>
        <a:accent3>
          <a:srgbClr val="B8D2D3"/>
        </a:accent3>
        <a:accent4>
          <a:srgbClr val="000000"/>
        </a:accent4>
        <a:accent5>
          <a:srgbClr val="D6D5EA"/>
        </a:accent5>
        <a:accent6>
          <a:srgbClr val="57AFC3"/>
        </a:accent6>
        <a:hlink>
          <a:srgbClr val="257177"/>
        </a:hlink>
        <a:folHlink>
          <a:srgbClr val="CC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lipse 5">
        <a:dk1>
          <a:srgbClr val="5F5F5F"/>
        </a:dk1>
        <a:lt1>
          <a:srgbClr val="F8F8F8"/>
        </a:lt1>
        <a:dk2>
          <a:srgbClr val="2A285A"/>
        </a:dk2>
        <a:lt2>
          <a:srgbClr val="FFFFFF"/>
        </a:lt2>
        <a:accent1>
          <a:srgbClr val="999966"/>
        </a:accent1>
        <a:accent2>
          <a:srgbClr val="8C8B9D"/>
        </a:accent2>
        <a:accent3>
          <a:srgbClr val="ACACB5"/>
        </a:accent3>
        <a:accent4>
          <a:srgbClr val="D4D4D4"/>
        </a:accent4>
        <a:accent5>
          <a:srgbClr val="CACAB8"/>
        </a:accent5>
        <a:accent6>
          <a:srgbClr val="7E7D8E"/>
        </a:accent6>
        <a:hlink>
          <a:srgbClr val="465174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lipse 6">
        <a:dk1>
          <a:srgbClr val="434343"/>
        </a:dk1>
        <a:lt1>
          <a:srgbClr val="FFFFFF"/>
        </a:lt1>
        <a:dk2>
          <a:srgbClr val="360404"/>
        </a:dk2>
        <a:lt2>
          <a:srgbClr val="FFFFFF"/>
        </a:lt2>
        <a:accent1>
          <a:srgbClr val="669900"/>
        </a:accent1>
        <a:accent2>
          <a:srgbClr val="CC6600"/>
        </a:accent2>
        <a:accent3>
          <a:srgbClr val="AEAAAA"/>
        </a:accent3>
        <a:accent4>
          <a:srgbClr val="DADADA"/>
        </a:accent4>
        <a:accent5>
          <a:srgbClr val="B8CAAA"/>
        </a:accent5>
        <a:accent6>
          <a:srgbClr val="B95C00"/>
        </a:accent6>
        <a:hlink>
          <a:srgbClr val="CC33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lipse 7">
        <a:dk1>
          <a:srgbClr val="434343"/>
        </a:dk1>
        <a:lt1>
          <a:srgbClr val="FFFFFF"/>
        </a:lt1>
        <a:dk2>
          <a:srgbClr val="000000"/>
        </a:dk2>
        <a:lt2>
          <a:srgbClr val="8285FE"/>
        </a:lt2>
        <a:accent1>
          <a:srgbClr val="669900"/>
        </a:accent1>
        <a:accent2>
          <a:srgbClr val="9900FF"/>
        </a:accent2>
        <a:accent3>
          <a:srgbClr val="AAAAAA"/>
        </a:accent3>
        <a:accent4>
          <a:srgbClr val="DADADA"/>
        </a:accent4>
        <a:accent5>
          <a:srgbClr val="B8CAAA"/>
        </a:accent5>
        <a:accent6>
          <a:srgbClr val="8A00E7"/>
        </a:accent6>
        <a:hlink>
          <a:srgbClr val="6600CC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lipse 8">
        <a:dk1>
          <a:srgbClr val="434343"/>
        </a:dk1>
        <a:lt1>
          <a:srgbClr val="FFFFFF"/>
        </a:lt1>
        <a:dk2>
          <a:srgbClr val="000000"/>
        </a:dk2>
        <a:lt2>
          <a:srgbClr val="0066FF"/>
        </a:lt2>
        <a:accent1>
          <a:srgbClr val="339966"/>
        </a:accent1>
        <a:accent2>
          <a:srgbClr val="FFCC00"/>
        </a:accent2>
        <a:accent3>
          <a:srgbClr val="AAAAAA"/>
        </a:accent3>
        <a:accent4>
          <a:srgbClr val="DADADA"/>
        </a:accent4>
        <a:accent5>
          <a:srgbClr val="ADCAB8"/>
        </a:accent5>
        <a:accent6>
          <a:srgbClr val="E7B900"/>
        </a:accent6>
        <a:hlink>
          <a:srgbClr val="CC00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lipse 9">
        <a:dk1>
          <a:srgbClr val="333300"/>
        </a:dk1>
        <a:lt1>
          <a:srgbClr val="FFFFFF"/>
        </a:lt1>
        <a:dk2>
          <a:srgbClr val="669900"/>
        </a:dk2>
        <a:lt2>
          <a:srgbClr val="FFFFCC"/>
        </a:lt2>
        <a:accent1>
          <a:srgbClr val="CCCC00"/>
        </a:accent1>
        <a:accent2>
          <a:srgbClr val="99CC00"/>
        </a:accent2>
        <a:accent3>
          <a:srgbClr val="B8CAAA"/>
        </a:accent3>
        <a:accent4>
          <a:srgbClr val="DADADA"/>
        </a:accent4>
        <a:accent5>
          <a:srgbClr val="E2E2AA"/>
        </a:accent5>
        <a:accent6>
          <a:srgbClr val="8AB900"/>
        </a:accent6>
        <a:hlink>
          <a:srgbClr val="336600"/>
        </a:hlink>
        <a:folHlink>
          <a:srgbClr val="FFFF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lipse 10">
        <a:dk1>
          <a:srgbClr val="333333"/>
        </a:dk1>
        <a:lt1>
          <a:srgbClr val="FFFFCC"/>
        </a:lt1>
        <a:dk2>
          <a:srgbClr val="660000"/>
        </a:dk2>
        <a:lt2>
          <a:srgbClr val="CCCCCC"/>
        </a:lt2>
        <a:accent1>
          <a:srgbClr val="FF6600"/>
        </a:accent1>
        <a:accent2>
          <a:srgbClr val="CC3300"/>
        </a:accent2>
        <a:accent3>
          <a:srgbClr val="B8AAAA"/>
        </a:accent3>
        <a:accent4>
          <a:srgbClr val="DADAAE"/>
        </a:accent4>
        <a:accent5>
          <a:srgbClr val="FFB8AA"/>
        </a:accent5>
        <a:accent6>
          <a:srgbClr val="B92D00"/>
        </a:accent6>
        <a:hlink>
          <a:srgbClr val="9900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Theme12" id="{36C0F4FE-0B84-4C4B-AE26-AC5E32C63F98}" vid="{8E979A5B-2251-4516-9B13-0DC95807ACB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</TotalTime>
  <Words>888</Words>
  <Application>Microsoft Office PowerPoint</Application>
  <PresentationFormat>On-screen Show (4:3)</PresentationFormat>
  <Paragraphs>106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3" baseType="lpstr">
      <vt:lpstr>Arial</vt:lpstr>
      <vt:lpstr>Calibri</vt:lpstr>
      <vt:lpstr>Garamond</vt:lpstr>
      <vt:lpstr>Times New Roman</vt:lpstr>
      <vt:lpstr>Verdana</vt:lpstr>
      <vt:lpstr>Wingdings</vt:lpstr>
      <vt:lpstr>Theme12</vt:lpstr>
      <vt:lpstr>The New Testament Church (Part 4) Matthew 16:13-18</vt:lpstr>
      <vt:lpstr>The New Testament Church</vt:lpstr>
      <vt:lpstr>The New Testament Church</vt:lpstr>
      <vt:lpstr>PowerPoint Presentation</vt:lpstr>
      <vt:lpstr>Elders, Bishops, And Pastors</vt:lpstr>
      <vt:lpstr>The New Testament Church</vt:lpstr>
      <vt:lpstr>Bible Pattern For The Work Of Evangelism</vt:lpstr>
      <vt:lpstr>Bible Pattern For The Work Of Benevolence</vt:lpstr>
      <vt:lpstr>Bible Pattern For The Work Of Edification</vt:lpstr>
      <vt:lpstr>The Lord’s Church Is Not …</vt:lpstr>
      <vt:lpstr>The New Testament Church</vt:lpstr>
      <vt:lpstr>The New Testament Church</vt:lpstr>
      <vt:lpstr>The New Testament Church</vt:lpstr>
      <vt:lpstr>The New Testament Church</vt:lpstr>
      <vt:lpstr>The New Testament Church</vt:lpstr>
      <vt:lpstr>The New Testament Church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New Testament Church (Part 4) Matthew 16:13-18</dc:title>
  <dc:creator>mgalloway2715@gmail.com</dc:creator>
  <cp:lastModifiedBy>Richard Lidh</cp:lastModifiedBy>
  <cp:revision>5</cp:revision>
  <cp:lastPrinted>2022-08-27T23:54:17Z</cp:lastPrinted>
  <dcterms:created xsi:type="dcterms:W3CDTF">2022-08-27T14:08:27Z</dcterms:created>
  <dcterms:modified xsi:type="dcterms:W3CDTF">2022-08-27T23:54:42Z</dcterms:modified>
</cp:coreProperties>
</file>